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2"/>
  </p:notesMasterIdLst>
  <p:sldIdLst>
    <p:sldId id="284" r:id="rId2"/>
    <p:sldId id="256" r:id="rId3"/>
    <p:sldId id="257" r:id="rId4"/>
    <p:sldId id="258" r:id="rId5"/>
    <p:sldId id="259" r:id="rId6"/>
    <p:sldId id="260" r:id="rId7"/>
    <p:sldId id="261" r:id="rId8"/>
    <p:sldId id="262" r:id="rId9"/>
    <p:sldId id="263" r:id="rId10"/>
    <p:sldId id="264" r:id="rId11"/>
    <p:sldId id="265" r:id="rId12"/>
    <p:sldId id="267" r:id="rId13"/>
    <p:sldId id="266" r:id="rId14"/>
    <p:sldId id="28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7A1C"/>
    <a:srgbClr val="CC0099"/>
    <a:srgbClr val="9900CC"/>
    <a:srgbClr val="FF00FF"/>
    <a:srgbClr val="FF6600"/>
    <a:srgbClr val="161FDC"/>
    <a:srgbClr val="F8F6FC"/>
    <a:srgbClr val="48F258"/>
    <a:srgbClr val="F8F8F8"/>
    <a:srgbClr val="A91D8B"/>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21" autoAdjust="0"/>
    <p:restoredTop sz="95142" autoAdjust="0"/>
  </p:normalViewPr>
  <p:slideViewPr>
    <p:cSldViewPr>
      <p:cViewPr varScale="1">
        <p:scale>
          <a:sx n="71" d="100"/>
          <a:sy n="71"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F9139-4EB0-4DF2-B501-B6B614366E92}" type="datetimeFigureOut">
              <a:rPr lang="it-IT" smtClean="0"/>
              <a:pPr/>
              <a:t>22/05/2018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59092-673A-4664-BA93-A59A90545CE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DD59092-673A-4664-BA93-A59A90545CE1}" type="slidenum">
              <a:rPr lang="it-IT" smtClean="0"/>
              <a:pPr/>
              <a:t>29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16" name="Segnaposto numero diapositiva 15"/>
          <p:cNvSpPr>
            <a:spLocks noGrp="1"/>
          </p:cNvSpPr>
          <p:nvPr>
            <p:ph type="sldNum" sz="quarter" idx="11"/>
          </p:nvPr>
        </p:nvSpPr>
        <p:spPr/>
        <p:txBody>
          <a:bodyPr/>
          <a:lstStyle/>
          <a:p>
            <a:fld id="{E06598C9-EF68-46FE-BFA5-18B12158A2CD}"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6598C9-EF68-46FE-BFA5-18B12158A2CD}" type="slidenum">
              <a:rPr lang="it-IT" smtClean="0"/>
              <a:pPr/>
              <a:t>‹N›</a:t>
            </a:fld>
            <a:endParaRPr lang="it-IT"/>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6598C9-EF68-46FE-BFA5-18B12158A2CD}" type="slidenum">
              <a:rPr lang="it-IT" smtClean="0"/>
              <a:pPr/>
              <a:t>‹N›</a:t>
            </a:fld>
            <a:endParaRPr lang="it-IT"/>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78064C45-6D1A-4185-8150-0D7F01E05FD3}" type="datetimeFigureOut">
              <a:rPr lang="it-IT" smtClean="0"/>
              <a:pPr/>
              <a:t>22/05/2018</a:t>
            </a:fld>
            <a:endParaRPr lang="it-IT"/>
          </a:p>
        </p:txBody>
      </p:sp>
      <p:sp>
        <p:nvSpPr>
          <p:cNvPr id="15" name="Segnaposto numero diapositiva 14"/>
          <p:cNvSpPr>
            <a:spLocks noGrp="1"/>
          </p:cNvSpPr>
          <p:nvPr>
            <p:ph type="sldNum" sz="quarter" idx="15"/>
          </p:nvPr>
        </p:nvSpPr>
        <p:spPr/>
        <p:txBody>
          <a:bodyPr/>
          <a:lstStyle>
            <a:lvl1pPr algn="ctr">
              <a:defRPr/>
            </a:lvl1pPr>
          </a:lstStyle>
          <a:p>
            <a:fld id="{E06598C9-EF68-46FE-BFA5-18B12158A2CD}"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6598C9-EF68-46FE-BFA5-18B12158A2CD}"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6598C9-EF68-46FE-BFA5-18B12158A2CD}"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E06598C9-EF68-46FE-BFA5-18B12158A2CD}"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06598C9-EF68-46FE-BFA5-18B12158A2CD}"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06598C9-EF68-46FE-BFA5-18B12158A2CD}" type="slidenum">
              <a:rPr lang="it-IT" smtClean="0"/>
              <a:pPr/>
              <a:t>‹N›</a:t>
            </a:fld>
            <a:endParaRPr lang="it-IT"/>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78064C45-6D1A-4185-8150-0D7F01E05FD3}" type="datetimeFigureOut">
              <a:rPr lang="it-IT" smtClean="0"/>
              <a:pPr/>
              <a:t>22/05/2018</a:t>
            </a:fld>
            <a:endParaRPr lang="it-IT"/>
          </a:p>
        </p:txBody>
      </p:sp>
      <p:sp>
        <p:nvSpPr>
          <p:cNvPr id="9" name="Segnaposto numero diapositiva 8"/>
          <p:cNvSpPr>
            <a:spLocks noGrp="1"/>
          </p:cNvSpPr>
          <p:nvPr>
            <p:ph type="sldNum" sz="quarter" idx="15"/>
          </p:nvPr>
        </p:nvSpPr>
        <p:spPr/>
        <p:txBody>
          <a:bodyPr/>
          <a:lstStyle/>
          <a:p>
            <a:fld id="{E06598C9-EF68-46FE-BFA5-18B12158A2CD}"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78064C45-6D1A-4185-8150-0D7F01E05FD3}" type="datetimeFigureOut">
              <a:rPr lang="it-IT" smtClean="0"/>
              <a:pPr/>
              <a:t>22/05/2018</a:t>
            </a:fld>
            <a:endParaRPr lang="it-IT"/>
          </a:p>
        </p:txBody>
      </p:sp>
      <p:sp>
        <p:nvSpPr>
          <p:cNvPr id="9" name="Segnaposto numero diapositiva 8"/>
          <p:cNvSpPr>
            <a:spLocks noGrp="1"/>
          </p:cNvSpPr>
          <p:nvPr>
            <p:ph type="sldNum" sz="quarter" idx="11"/>
          </p:nvPr>
        </p:nvSpPr>
        <p:spPr/>
        <p:txBody>
          <a:bodyPr/>
          <a:lstStyle/>
          <a:p>
            <a:fld id="{E06598C9-EF68-46FE-BFA5-18B12158A2CD}"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8064C45-6D1A-4185-8150-0D7F01E05FD3}" type="datetimeFigureOut">
              <a:rPr lang="it-IT" smtClean="0"/>
              <a:pPr/>
              <a:t>22/05/2018</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06598C9-EF68-46FE-BFA5-18B12158A2CD}"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wip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huffingtonpost.it/cecilia-marotta/la-memoria-che-resta-la-resistenza-taciuta-delle-donne-partigiane_b_9756876.html" TargetMode="External"/><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u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it.wikipedia.org/wiki/Margaret_Thatche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919146"/>
          </a:xfrm>
        </p:spPr>
        <p:txBody>
          <a:bodyPr>
            <a:normAutofit fontScale="90000"/>
          </a:bodyPr>
          <a:lstStyle/>
          <a:p>
            <a:pPr algn="ctr"/>
            <a:r>
              <a:rPr lang="it-IT" sz="3200" b="1" i="1" u="sng" dirty="0" smtClean="0">
                <a:solidFill>
                  <a:srgbClr val="CC0099"/>
                </a:solidFill>
              </a:rPr>
              <a:t>PARITÀ  </a:t>
            </a:r>
            <a:r>
              <a:rPr lang="it-IT" sz="3200" b="1" i="1" u="sng" dirty="0" err="1" smtClean="0">
                <a:solidFill>
                  <a:srgbClr val="CC0099"/>
                </a:solidFill>
              </a:rPr>
              <a:t>DI</a:t>
            </a:r>
            <a:r>
              <a:rPr lang="it-IT" sz="3200" b="1" i="1" u="sng" dirty="0" smtClean="0">
                <a:solidFill>
                  <a:srgbClr val="CC0099"/>
                </a:solidFill>
              </a:rPr>
              <a:t> GENERE: SE NON ORA, QUANDO?</a:t>
            </a:r>
            <a:endParaRPr lang="it-IT" sz="3200" b="1" i="1" u="sng" dirty="0">
              <a:solidFill>
                <a:srgbClr val="CC0099"/>
              </a:solidFill>
            </a:endParaRPr>
          </a:p>
        </p:txBody>
      </p:sp>
      <p:sp>
        <p:nvSpPr>
          <p:cNvPr id="4" name="Segnaposto contenuto 3"/>
          <p:cNvSpPr>
            <a:spLocks noGrp="1"/>
          </p:cNvSpPr>
          <p:nvPr>
            <p:ph sz="half" idx="2"/>
          </p:nvPr>
        </p:nvSpPr>
        <p:spPr>
          <a:xfrm>
            <a:off x="4572000" y="5357826"/>
            <a:ext cx="4136136" cy="738174"/>
          </a:xfrm>
          <a:ln w="34925">
            <a:solidFill>
              <a:srgbClr val="FFFFFF"/>
            </a:solidFill>
          </a:ln>
          <a:effectLst>
            <a:outerShdw blurRad="317500" dir="2700000" algn="ctr">
              <a:srgbClr val="000000">
                <a:alpha val="43000"/>
              </a:srgbClr>
            </a:outerShdw>
          </a:effectLst>
          <a:scene3d>
            <a:camera prst="perspectiveContrastingRightFacing"/>
            <a:lightRig rig="threePt" dir="t">
              <a:rot lat="0" lon="0" rev="0"/>
            </a:lightRig>
          </a:scene3d>
          <a:sp3d extrusionH="38100" prstMaterial="clear">
            <a:bevelT w="260350" h="50800" prst="angle"/>
            <a:bevelB prst="softRound"/>
          </a:sp3d>
        </p:spPr>
        <p:txBody>
          <a:bodyPr/>
          <a:lstStyle/>
          <a:p>
            <a:r>
              <a:rPr lang="it-IT" sz="2800" b="1" i="1" u="sng" dirty="0" smtClean="0">
                <a:effectLst>
                  <a:outerShdw blurRad="38100" dist="38100" dir="2700000" algn="tl">
                    <a:srgbClr val="000000">
                      <a:alpha val="43137"/>
                    </a:srgbClr>
                  </a:outerShdw>
                </a:effectLst>
              </a:rPr>
              <a:t>CLASSE </a:t>
            </a:r>
            <a:r>
              <a:rPr lang="it-IT" b="1" i="1" u="sng" dirty="0" smtClean="0">
                <a:effectLst>
                  <a:outerShdw blurRad="38100" dist="38100" dir="2700000" algn="tl">
                    <a:srgbClr val="000000">
                      <a:alpha val="43137"/>
                    </a:srgbClr>
                  </a:outerShdw>
                </a:effectLst>
              </a:rPr>
              <a:t>2E</a:t>
            </a:r>
            <a:endParaRPr lang="it-IT" b="1" i="1" u="sng" dirty="0">
              <a:effectLst>
                <a:outerShdw blurRad="38100" dist="38100" dir="2700000" algn="tl">
                  <a:srgbClr val="000000">
                    <a:alpha val="43137"/>
                  </a:srgbClr>
                </a:outerShdw>
              </a:effectLst>
            </a:endParaRPr>
          </a:p>
        </p:txBody>
      </p:sp>
      <p:sp>
        <p:nvSpPr>
          <p:cNvPr id="9" name="Freccia in giù 8"/>
          <p:cNvSpPr/>
          <p:nvPr/>
        </p:nvSpPr>
        <p:spPr>
          <a:xfrm>
            <a:off x="5572132" y="4286256"/>
            <a:ext cx="928694" cy="1000132"/>
          </a:xfrm>
          <a:prstGeom prst="downArrow">
            <a:avLst>
              <a:gd name="adj1" fmla="val 50000"/>
              <a:gd name="adj2" fmla="val 621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FF"/>
              </a:solidFill>
            </a:endParaRPr>
          </a:p>
        </p:txBody>
      </p:sp>
      <p:sp>
        <p:nvSpPr>
          <p:cNvPr id="10" name="CasellaDiTesto 9"/>
          <p:cNvSpPr txBox="1"/>
          <p:nvPr/>
        </p:nvSpPr>
        <p:spPr>
          <a:xfrm>
            <a:off x="6572232" y="4500570"/>
            <a:ext cx="1785982" cy="369332"/>
          </a:xfrm>
          <a:prstGeom prst="rect">
            <a:avLst/>
          </a:prstGeom>
          <a:noFill/>
          <a:effectLst>
            <a:reflection blurRad="6350" stA="50000" endA="300" endPos="55500" dist="101600" dir="5400000" sy="-100000" algn="bl" rotWithShape="0"/>
          </a:effectLst>
          <a:scene3d>
            <a:camera prst="obliqueTopRight"/>
            <a:lightRig rig="threePt" dir="t"/>
          </a:scene3d>
        </p:spPr>
        <p:txBody>
          <a:bodyPr wrap="square" rtlCol="0">
            <a:spAutoFit/>
          </a:bodyPr>
          <a:lstStyle/>
          <a:p>
            <a:r>
              <a:rPr lang="it-IT" b="1" i="1" u="sng" dirty="0" smtClean="0">
                <a:solidFill>
                  <a:srgbClr val="0070C0"/>
                </a:solidFill>
              </a:rPr>
              <a:t>Realizzato da:</a:t>
            </a:r>
            <a:endParaRPr lang="it-IT" b="1" i="1" u="sng" dirty="0">
              <a:solidFill>
                <a:srgbClr val="0070C0"/>
              </a:solidFill>
            </a:endParaRPr>
          </a:p>
        </p:txBody>
      </p:sp>
      <p:sp>
        <p:nvSpPr>
          <p:cNvPr id="12" name="Rettangolo arrotondato 11"/>
          <p:cNvSpPr/>
          <p:nvPr/>
        </p:nvSpPr>
        <p:spPr>
          <a:xfrm>
            <a:off x="500034" y="1214422"/>
            <a:ext cx="4000528"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7346" name="Picture 2" descr="Risultati immagini per rita levi montalcini"/>
          <p:cNvPicPr>
            <a:picLocks noChangeAspect="1" noChangeArrowheads="1"/>
          </p:cNvPicPr>
          <p:nvPr/>
        </p:nvPicPr>
        <p:blipFill>
          <a:blip r:embed="rId2"/>
          <a:srcRect/>
          <a:stretch>
            <a:fillRect/>
          </a:stretch>
        </p:blipFill>
        <p:spPr bwMode="auto">
          <a:xfrm>
            <a:off x="500034" y="1142984"/>
            <a:ext cx="4000528" cy="2571728"/>
          </a:xfrm>
          <a:prstGeom prst="rect">
            <a:avLst/>
          </a:prstGeom>
          <a:noFill/>
        </p:spPr>
      </p:pic>
      <p:sp>
        <p:nvSpPr>
          <p:cNvPr id="57352" name="AutoShape 8" descr="Risultati immagini per emancipazione delle do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7354" name="AutoShape 10" descr="Risultati immagini per emancipazione delle do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Rettangolo 17"/>
          <p:cNvSpPr/>
          <p:nvPr/>
        </p:nvSpPr>
        <p:spPr>
          <a:xfrm>
            <a:off x="500034" y="4286256"/>
            <a:ext cx="4071966"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356" name="AutoShape 12" descr="Risultati immagini per emancipazione delle do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7358" name="AutoShape 14" descr="Risultati immagini per emancipazione delle do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7360" name="Picture 16" descr="Risultati immagini per emancipazione delle donne"/>
          <p:cNvPicPr>
            <a:picLocks noChangeAspect="1" noChangeArrowheads="1"/>
          </p:cNvPicPr>
          <p:nvPr/>
        </p:nvPicPr>
        <p:blipFill>
          <a:blip r:embed="rId3"/>
          <a:srcRect/>
          <a:stretch>
            <a:fillRect/>
          </a:stretch>
        </p:blipFill>
        <p:spPr bwMode="auto">
          <a:xfrm>
            <a:off x="428596" y="4286256"/>
            <a:ext cx="4572032" cy="2286016"/>
          </a:xfrm>
          <a:prstGeom prst="rect">
            <a:avLst/>
          </a:prstGeom>
          <a:noFill/>
        </p:spPr>
      </p:pic>
      <p:pic>
        <p:nvPicPr>
          <p:cNvPr id="57362" name="Picture 18" descr="Risultati immagini per DONNE MASCOLINE"/>
          <p:cNvPicPr>
            <a:picLocks noChangeAspect="1" noChangeArrowheads="1"/>
          </p:cNvPicPr>
          <p:nvPr/>
        </p:nvPicPr>
        <p:blipFill>
          <a:blip r:embed="rId4"/>
          <a:srcRect/>
          <a:stretch>
            <a:fillRect/>
          </a:stretch>
        </p:blipFill>
        <p:spPr bwMode="auto">
          <a:xfrm>
            <a:off x="5357818" y="1214422"/>
            <a:ext cx="3429024" cy="2500330"/>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 calcmode="lin" valueType="num">
                                      <p:cBhvr additive="base">
                                        <p:cTn id="18"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olympe de gouges.jpg"/>
          <p:cNvPicPr>
            <a:picLocks noGrp="1" noChangeAspect="1"/>
          </p:cNvPicPr>
          <p:nvPr>
            <p:ph idx="1"/>
          </p:nvPr>
        </p:nvPicPr>
        <p:blipFill>
          <a:blip r:embed="rId2"/>
          <a:stretch>
            <a:fillRect/>
          </a:stretch>
        </p:blipFill>
        <p:spPr>
          <a:xfrm>
            <a:off x="6072198" y="4000504"/>
            <a:ext cx="1809750" cy="2505075"/>
          </a:xfrm>
        </p:spPr>
      </p:pic>
      <p:sp>
        <p:nvSpPr>
          <p:cNvPr id="3" name="Titolo 2"/>
          <p:cNvSpPr>
            <a:spLocks noGrp="1"/>
          </p:cNvSpPr>
          <p:nvPr>
            <p:ph type="title"/>
          </p:nvPr>
        </p:nvSpPr>
        <p:spPr/>
        <p:txBody>
          <a:bodyPr>
            <a:normAutofit/>
          </a:bodyPr>
          <a:lstStyle/>
          <a:p>
            <a:pPr algn="ctr"/>
            <a:r>
              <a:rPr lang="it-IT"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LA PIU’ RIVOLUZIONARIA TRA I RIVOLUZIONARI !</a:t>
            </a:r>
            <a:endParaRPr lang="it-IT" sz="32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3794" name="Picture 2" descr="EugÃ¨ne Delacroix - Le 28 Juillet. La LibertÃ© guidant le peuple.jpg"/>
          <p:cNvPicPr>
            <a:picLocks noChangeAspect="1" noChangeArrowheads="1"/>
          </p:cNvPicPr>
          <p:nvPr/>
        </p:nvPicPr>
        <p:blipFill>
          <a:blip r:embed="rId3"/>
          <a:srcRect/>
          <a:stretch>
            <a:fillRect/>
          </a:stretch>
        </p:blipFill>
        <p:spPr bwMode="auto">
          <a:xfrm>
            <a:off x="5786446" y="1785926"/>
            <a:ext cx="2857500" cy="2009774"/>
          </a:xfrm>
          <a:prstGeom prst="rect">
            <a:avLst/>
          </a:prstGeom>
          <a:noFill/>
        </p:spPr>
      </p:pic>
      <p:sp>
        <p:nvSpPr>
          <p:cNvPr id="7" name="CasellaDiTesto 6"/>
          <p:cNvSpPr txBox="1"/>
          <p:nvPr/>
        </p:nvSpPr>
        <p:spPr>
          <a:xfrm>
            <a:off x="785786" y="1357298"/>
            <a:ext cx="4714908" cy="480131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it-IT" b="1" dirty="0" smtClean="0">
                <a:ln w="50800"/>
              </a:rPr>
              <a:t>Ne “</a:t>
            </a:r>
            <a:r>
              <a:rPr lang="it-IT" b="1" i="1" dirty="0" smtClean="0">
                <a:ln w="50800"/>
              </a:rPr>
              <a:t>La dichiarazione dei diritti della donna e della cittadina</a:t>
            </a:r>
            <a:r>
              <a:rPr lang="it-IT" b="1" dirty="0" smtClean="0">
                <a:ln w="50800"/>
              </a:rPr>
              <a:t>”, il documento da lei scritto dopo essersi accorta che la Rivoluzione considerava le donne cittadini di “serie B”, </a:t>
            </a:r>
            <a:r>
              <a:rPr lang="it-IT" b="1" dirty="0" err="1" smtClean="0">
                <a:ln w="50800"/>
              </a:rPr>
              <a:t>Olympe</a:t>
            </a:r>
            <a:r>
              <a:rPr lang="it-IT" b="1" dirty="0" smtClean="0">
                <a:ln w="50800"/>
              </a:rPr>
              <a:t>  chiedeva:</a:t>
            </a:r>
          </a:p>
          <a:p>
            <a:pPr algn="just">
              <a:buFont typeface="Arial" pitchFamily="34" charset="0"/>
              <a:buChar char="•"/>
            </a:pPr>
            <a:r>
              <a:rPr lang="it-IT" b="1" dirty="0" smtClean="0">
                <a:ln w="50800"/>
              </a:rPr>
              <a:t>Che uomini e donne avessero </a:t>
            </a:r>
            <a:r>
              <a:rPr lang="it-IT" b="1" i="1" dirty="0" smtClean="0">
                <a:ln w="50800"/>
              </a:rPr>
              <a:t>stesse libertà e diritti</a:t>
            </a:r>
            <a:r>
              <a:rPr lang="it-IT" b="1" dirty="0" smtClean="0">
                <a:ln w="50800"/>
              </a:rPr>
              <a:t> degli uomini, compreso quello di voto attivo e passivo;</a:t>
            </a:r>
          </a:p>
          <a:p>
            <a:pPr algn="just">
              <a:buFont typeface="Arial" pitchFamily="34" charset="0"/>
              <a:buChar char="•"/>
            </a:pPr>
            <a:r>
              <a:rPr lang="it-IT" b="1" i="1" dirty="0" smtClean="0">
                <a:ln w="50800"/>
              </a:rPr>
              <a:t>Fine delle discriminazioni  sul lavoro</a:t>
            </a:r>
            <a:r>
              <a:rPr lang="it-IT" b="1" dirty="0" smtClean="0">
                <a:ln w="50800"/>
              </a:rPr>
              <a:t>:  gli impieghi  dovevano essere  distribuiti in modo paritario tra uomo e donna e assegnati solo sulla base del talento e della capacità , senza discriminazioni legate al sesso;</a:t>
            </a:r>
          </a:p>
          <a:p>
            <a:pPr algn="just">
              <a:buFont typeface="Arial" pitchFamily="34" charset="0"/>
              <a:buChar char="•"/>
            </a:pPr>
            <a:r>
              <a:rPr lang="it-IT" b="1" i="1" dirty="0" smtClean="0">
                <a:ln w="50800"/>
              </a:rPr>
              <a:t>Diritto all’educazione</a:t>
            </a:r>
            <a:r>
              <a:rPr lang="it-IT" b="1" dirty="0" smtClean="0">
                <a:ln w="50800"/>
              </a:rPr>
              <a:t>, strumento fondamentale, per le donne, ai fini di una piena consapevolezza di </a:t>
            </a:r>
            <a:r>
              <a:rPr lang="it-IT" b="1" dirty="0" err="1" smtClean="0">
                <a:ln w="50800"/>
              </a:rPr>
              <a:t>sè</a:t>
            </a:r>
            <a:endParaRPr lang="it-IT" b="1" dirty="0">
              <a:ln w="5080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C:\Users\patrizia\Pictures\Saved Pictures\1anna-maria-mozzoni-cover-950x921.jpg"/>
          <p:cNvPicPr>
            <a:picLocks noChangeAspect="1" noChangeArrowheads="1"/>
          </p:cNvPicPr>
          <p:nvPr/>
        </p:nvPicPr>
        <p:blipFill>
          <a:blip r:embed="rId2" cstate="print"/>
          <a:srcRect/>
          <a:stretch>
            <a:fillRect/>
          </a:stretch>
        </p:blipFill>
        <p:spPr bwMode="auto">
          <a:xfrm>
            <a:off x="5929322" y="4572008"/>
            <a:ext cx="2000264" cy="1714512"/>
          </a:xfrm>
          <a:prstGeom prst="rect">
            <a:avLst/>
          </a:prstGeom>
          <a:noFill/>
        </p:spPr>
      </p:pic>
      <p:sp>
        <p:nvSpPr>
          <p:cNvPr id="2" name="Titolo 1"/>
          <p:cNvSpPr>
            <a:spLocks noGrp="1"/>
          </p:cNvSpPr>
          <p:nvPr>
            <p:ph type="title"/>
          </p:nvPr>
        </p:nvSpPr>
        <p:spPr>
          <a:xfrm>
            <a:off x="642910" y="214290"/>
            <a:ext cx="8229600" cy="919146"/>
          </a:xfrm>
        </p:spPr>
        <p:txBody>
          <a:bodyPr/>
          <a:lstStyle/>
          <a:p>
            <a:pPr algn="ctr"/>
            <a:r>
              <a:rPr lang="it-IT"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VOTES  FOR WOMEN!</a:t>
            </a:r>
            <a:endParaRPr lang="it-IT" b="1"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Segnaposto contenuto 2"/>
          <p:cNvSpPr>
            <a:spLocks noGrp="1"/>
          </p:cNvSpPr>
          <p:nvPr>
            <p:ph sz="half" idx="1"/>
          </p:nvPr>
        </p:nvSpPr>
        <p:spPr>
          <a:xfrm>
            <a:off x="500034" y="1214422"/>
            <a:ext cx="4059936" cy="5286412"/>
          </a:xfrm>
        </p:spPr>
        <p:txBody>
          <a:bodyPr>
            <a:noAutofit/>
          </a:bodyPr>
          <a:lstStyle/>
          <a:p>
            <a:pPr algn="just"/>
            <a:r>
              <a:rPr lang="it-IT" sz="1800" dirty="0" smtClean="0"/>
              <a:t>Ma è l’Ottocento il secolo in cui le donne si dimostrarono più combattive riuscendo ad ottenere miglioramenti nel campo del lavoro ed organizzando un vero e proprio movimento femminista per rivendicare il diritto di voto. E’questo il tempo delle “</a:t>
            </a:r>
            <a:r>
              <a:rPr lang="it-IT" sz="1800" b="1" dirty="0" smtClean="0">
                <a:solidFill>
                  <a:srgbClr val="FFFF00"/>
                </a:solidFill>
              </a:rPr>
              <a:t>SUFFRAGETTE</a:t>
            </a:r>
            <a:r>
              <a:rPr lang="it-IT" sz="1800" dirty="0" smtClean="0"/>
              <a:t>” ,particolarmente attive in Inghilterra</a:t>
            </a:r>
            <a:endParaRPr lang="it-IT" sz="1800" dirty="0"/>
          </a:p>
        </p:txBody>
      </p:sp>
      <p:sp>
        <p:nvSpPr>
          <p:cNvPr id="4" name="Segnaposto contenuto 3"/>
          <p:cNvSpPr>
            <a:spLocks noGrp="1"/>
          </p:cNvSpPr>
          <p:nvPr>
            <p:ph sz="half" idx="2"/>
          </p:nvPr>
        </p:nvSpPr>
        <p:spPr>
          <a:xfrm>
            <a:off x="571472" y="4071942"/>
            <a:ext cx="4059936" cy="2071702"/>
          </a:xfrm>
        </p:spPr>
        <p:txBody>
          <a:bodyPr>
            <a:noAutofit/>
          </a:bodyPr>
          <a:lstStyle/>
          <a:p>
            <a:pPr algn="just"/>
            <a:r>
              <a:rPr lang="it-IT" sz="1800" dirty="0" smtClean="0"/>
              <a:t>Anche in Italia troviamo una donna d’eccezione: </a:t>
            </a:r>
            <a:r>
              <a:rPr lang="it-IT" sz="1800" b="1" dirty="0" smtClean="0">
                <a:solidFill>
                  <a:schemeClr val="tx2">
                    <a:lumMod val="75000"/>
                  </a:schemeClr>
                </a:solidFill>
              </a:rPr>
              <a:t>Anna </a:t>
            </a:r>
            <a:r>
              <a:rPr lang="it-IT" sz="1800" b="1" dirty="0" err="1" smtClean="0">
                <a:solidFill>
                  <a:schemeClr val="tx2">
                    <a:lumMod val="75000"/>
                  </a:schemeClr>
                </a:solidFill>
              </a:rPr>
              <a:t>Mozzoni</a:t>
            </a:r>
            <a:r>
              <a:rPr lang="it-IT" sz="1800" b="1" dirty="0" smtClean="0">
                <a:solidFill>
                  <a:schemeClr val="tx2">
                    <a:lumMod val="75000"/>
                  </a:schemeClr>
                </a:solidFill>
              </a:rPr>
              <a:t>: </a:t>
            </a:r>
            <a:r>
              <a:rPr lang="it-IT" sz="1800" dirty="0" smtClean="0"/>
              <a:t>per lei la condizione della donna necessita di riforme non solo nel mondo del lavoro, ma anche  sul piano sociale e </a:t>
            </a:r>
            <a:r>
              <a:rPr lang="it-IT" sz="1800" dirty="0" smtClean="0"/>
              <a:t>culturale, ponendo </a:t>
            </a:r>
            <a:r>
              <a:rPr lang="it-IT" sz="1800" dirty="0" smtClean="0"/>
              <a:t>l’accento anche sull’importanza dell’istruzione ai fini dell’emancipazione femminile</a:t>
            </a:r>
            <a:endParaRPr lang="it-IT" sz="1800" dirty="0"/>
          </a:p>
        </p:txBody>
      </p:sp>
      <p:pic>
        <p:nvPicPr>
          <p:cNvPr id="35845" name="Picture 5" descr="suffragette"/>
          <p:cNvPicPr>
            <a:picLocks noChangeAspect="1" noChangeArrowheads="1"/>
          </p:cNvPicPr>
          <p:nvPr/>
        </p:nvPicPr>
        <p:blipFill>
          <a:blip r:embed="rId3"/>
          <a:srcRect/>
          <a:stretch>
            <a:fillRect/>
          </a:stretch>
        </p:blipFill>
        <p:spPr bwMode="auto">
          <a:xfrm>
            <a:off x="5214942" y="1285860"/>
            <a:ext cx="3357586" cy="3071814"/>
          </a:xfrm>
          <a:prstGeom prst="rect">
            <a:avLst/>
          </a:prstGeom>
          <a:noFill/>
        </p:spPr>
      </p:pic>
      <p:sp>
        <p:nvSpPr>
          <p:cNvPr id="8" name="Rettangolo 7"/>
          <p:cNvSpPr/>
          <p:nvPr/>
        </p:nvSpPr>
        <p:spPr>
          <a:xfrm>
            <a:off x="2301250" y="2967335"/>
            <a:ext cx="184730" cy="923330"/>
          </a:xfrm>
          <a:prstGeom prst="rect">
            <a:avLst/>
          </a:prstGeom>
          <a:noFill/>
        </p:spPr>
        <p:txBody>
          <a:bodyPr wrap="none" lIns="91440" tIns="45720" rIns="91440" bIns="45720">
            <a:spAutoFit/>
          </a:bodyPr>
          <a:lstStyle/>
          <a:p>
            <a:pPr algn="ctr"/>
            <a:endParaRPr lang="it-IT"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r>
              <a:rPr lang="it-IT" sz="1800" dirty="0" smtClean="0"/>
              <a:t>Con la </a:t>
            </a:r>
            <a:r>
              <a:rPr lang="it-IT" sz="1800" dirty="0" smtClean="0">
                <a:solidFill>
                  <a:srgbClr val="0070C0"/>
                </a:solidFill>
              </a:rPr>
              <a:t>Rivoluzione industriale</a:t>
            </a:r>
            <a:r>
              <a:rPr lang="it-IT" sz="1800" dirty="0" smtClean="0"/>
              <a:t>, specie la seconda, alla fine dell’Ottocento, lo sfruttamento del lavoro femminile nelle fabbriche divenne massiccio. Le  lavoratrici,sottomesse agli arbitrii padronali, vivevano nell'angoscia del domani, guadagnando a malapena quanto bastava per sopravvivere. In fabbrica gli </a:t>
            </a:r>
            <a:r>
              <a:rPr lang="it-IT" sz="1800" dirty="0" smtClean="0">
                <a:solidFill>
                  <a:srgbClr val="0070C0"/>
                </a:solidFill>
              </a:rPr>
              <a:t>orari erano disumani</a:t>
            </a:r>
            <a:r>
              <a:rPr lang="it-IT" sz="1800" dirty="0" smtClean="0"/>
              <a:t>, gli incidenti all'ordine del giorno, le deformità fisiche inevitabili a causa della posizione innaturale del corpo e del prolungato tempo in cui si stava in piedi; l'umidità provocava  ritardi nello sviluppo femminile e la tubercolosi e l'invecchiamento precoce; gli aborti sono numerosi, i parti difficili, perché </a:t>
            </a:r>
            <a:r>
              <a:rPr lang="it-IT" sz="1800" dirty="0" smtClean="0">
                <a:solidFill>
                  <a:srgbClr val="0070C0"/>
                </a:solidFill>
              </a:rPr>
              <a:t>le donne in gravidanza lavoravano fino al momento del parto.</a:t>
            </a:r>
          </a:p>
          <a:p>
            <a:pPr algn="just"/>
            <a:r>
              <a:rPr lang="it-IT" sz="1800" dirty="0" smtClean="0"/>
              <a:t>Sia per i proprietari delle fabbriche che per quelli delle botteghe artigiane la manodopera femminile comportava notevoli vantaggi</a:t>
            </a:r>
            <a:r>
              <a:rPr lang="it-IT" sz="1800" dirty="0" smtClean="0">
                <a:solidFill>
                  <a:srgbClr val="0070C0"/>
                </a:solidFill>
              </a:rPr>
              <a:t>: era meno costosa di quella maschile ed era  anche più vulnerabile e docile.</a:t>
            </a:r>
          </a:p>
          <a:p>
            <a:pPr algn="just"/>
            <a:r>
              <a:rPr lang="it-IT" sz="1800" dirty="0" smtClean="0"/>
              <a:t>Una volta finito il lavoro, alla donna operaia doveva farsi carico del lavoro domestico, in condizioni di totale degrado : vivevano, infatti, in  vecchie abitazioni, senza servizi, dove si accalcavano famiglie sempre numerose, prive di fognature e pavimentazione, vittime di epidemie dovute alla mancanza di igiene.</a:t>
            </a:r>
          </a:p>
        </p:txBody>
      </p:sp>
      <p:sp>
        <p:nvSpPr>
          <p:cNvPr id="3" name="Titolo 2"/>
          <p:cNvSpPr>
            <a:spLocks noGrp="1"/>
          </p:cNvSpPr>
          <p:nvPr>
            <p:ph type="title"/>
          </p:nvPr>
        </p:nvSpPr>
        <p:spPr/>
        <p:txBody>
          <a:bodyPr/>
          <a:lstStyle/>
          <a:p>
            <a:pPr algn="ctr"/>
            <a:r>
              <a:rPr lang="it-IT" b="1" dirty="0" smtClean="0">
                <a:solidFill>
                  <a:schemeClr val="accent6">
                    <a:lumMod val="75000"/>
                  </a:schemeClr>
                </a:solidFill>
              </a:rPr>
              <a:t>LA DONNA OPERAIA</a:t>
            </a:r>
            <a:endParaRPr lang="it-IT" b="1" dirty="0">
              <a:solidFill>
                <a:schemeClr val="accent6">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847708"/>
          </a:xfrm>
        </p:spPr>
        <p:txBody>
          <a:bodyPr>
            <a:normAutofit fontScale="90000"/>
          </a:bodyPr>
          <a:lstStyle/>
          <a:p>
            <a:r>
              <a:rPr lang="it-IT" b="1" dirty="0" smtClean="0"/>
              <a:t> </a:t>
            </a:r>
            <a:r>
              <a:rPr lang="it-IT"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DONNA TRA LE DUE GUERRE</a:t>
            </a:r>
            <a:endParaRPr lang="it-IT"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egnaposto contenuto 2"/>
          <p:cNvSpPr>
            <a:spLocks noGrp="1"/>
          </p:cNvSpPr>
          <p:nvPr>
            <p:ph sz="half" idx="1"/>
          </p:nvPr>
        </p:nvSpPr>
        <p:spPr>
          <a:xfrm>
            <a:off x="500034" y="1000108"/>
            <a:ext cx="4059936" cy="4572000"/>
          </a:xfrm>
        </p:spPr>
        <p:txBody>
          <a:bodyPr>
            <a:normAutofit/>
          </a:bodyPr>
          <a:lstStyle/>
          <a:p>
            <a:r>
              <a:rPr lang="it-IT" sz="1900" dirty="0" smtClean="0"/>
              <a:t>Le due guerre mondiali rappresentarono, purtroppo, una spinta decisiva all’emancipazione femminile perché le donne furono chiamate a sostituire nei posti di lavoro gli uomini costretti al fronte. Questa esperienza diede loro una nuova consapevolezza  della propria forza e dei propri diritti</a:t>
            </a:r>
            <a:r>
              <a:rPr lang="it-IT" dirty="0" smtClean="0"/>
              <a:t>.</a:t>
            </a:r>
            <a:endParaRPr lang="it-IT" dirty="0"/>
          </a:p>
        </p:txBody>
      </p:sp>
      <p:sp>
        <p:nvSpPr>
          <p:cNvPr id="4" name="Segnaposto contenuto 3"/>
          <p:cNvSpPr>
            <a:spLocks noGrp="1"/>
          </p:cNvSpPr>
          <p:nvPr>
            <p:ph sz="half" idx="2"/>
          </p:nvPr>
        </p:nvSpPr>
        <p:spPr>
          <a:xfrm>
            <a:off x="4643438" y="857232"/>
            <a:ext cx="4059936" cy="4572000"/>
          </a:xfrm>
        </p:spPr>
        <p:txBody>
          <a:bodyPr>
            <a:normAutofit/>
          </a:bodyPr>
          <a:lstStyle/>
          <a:p>
            <a:r>
              <a:rPr lang="it-IT" sz="1800" dirty="0" smtClean="0"/>
              <a:t>La  donna, nell’Italia fascista, sarà blandita dal Duce per ottenerne il consenso. La funzione sociale  della  donna era esaltata  in ogni  occasione  dal Duce, il quale aveva creato uno slogan :”Madri nuove per figli nuovi”, procreatrici di figli-soldato per </a:t>
            </a:r>
            <a:r>
              <a:rPr lang="it-IT" sz="1800" dirty="0" smtClean="0"/>
              <a:t>lo stato </a:t>
            </a:r>
            <a:r>
              <a:rPr lang="it-IT" sz="1800" dirty="0" smtClean="0"/>
              <a:t>fascista. Già dal  1935 si affermò una politica sempre più antifemminista ed ebbero fine le illusioni delle donne sull’emancipazione </a:t>
            </a:r>
            <a:r>
              <a:rPr lang="it-IT" sz="1900" dirty="0" smtClean="0"/>
              <a:t>femminile.</a:t>
            </a:r>
            <a:endParaRPr lang="it-IT" sz="1900" dirty="0"/>
          </a:p>
        </p:txBody>
      </p:sp>
      <p:pic>
        <p:nvPicPr>
          <p:cNvPr id="49155" name="Picture 3"/>
          <p:cNvPicPr>
            <a:picLocks noChangeAspect="1" noChangeArrowheads="1"/>
          </p:cNvPicPr>
          <p:nvPr/>
        </p:nvPicPr>
        <p:blipFill>
          <a:blip r:embed="rId2"/>
          <a:srcRect/>
          <a:stretch>
            <a:fillRect/>
          </a:stretch>
        </p:blipFill>
        <p:spPr bwMode="auto">
          <a:xfrm>
            <a:off x="857224" y="4143380"/>
            <a:ext cx="3500462" cy="2428892"/>
          </a:xfrm>
          <a:prstGeom prst="rect">
            <a:avLst/>
          </a:prstGeom>
          <a:noFill/>
          <a:ln w="9525">
            <a:noFill/>
            <a:miter lim="800000"/>
            <a:headEnd/>
            <a:tailEnd/>
          </a:ln>
          <a:effectLst/>
        </p:spPr>
      </p:pic>
      <p:pic>
        <p:nvPicPr>
          <p:cNvPr id="49156" name="Picture 4" descr="C:\Users\patrizia\Pictures\Saved Pictures\donna e fascismo - Cerca con Google_files\cronologia_15.jpg"/>
          <p:cNvPicPr>
            <a:picLocks noChangeAspect="1" noChangeArrowheads="1"/>
          </p:cNvPicPr>
          <p:nvPr/>
        </p:nvPicPr>
        <p:blipFill>
          <a:blip r:embed="rId3"/>
          <a:srcRect/>
          <a:stretch>
            <a:fillRect/>
          </a:stretch>
        </p:blipFill>
        <p:spPr bwMode="auto">
          <a:xfrm>
            <a:off x="5286380" y="4214818"/>
            <a:ext cx="3143240" cy="2465395"/>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additive="base">
                                        <p:cTn id="12" dur="500" fill="hold"/>
                                        <p:tgtEl>
                                          <p:spTgt spid="49156"/>
                                        </p:tgtEl>
                                        <p:attrNameLst>
                                          <p:attrName>ppt_x</p:attrName>
                                        </p:attrNameLst>
                                      </p:cBhvr>
                                      <p:tavLst>
                                        <p:tav tm="0">
                                          <p:val>
                                            <p:strVal val="#ppt_x"/>
                                          </p:val>
                                        </p:tav>
                                        <p:tav tm="100000">
                                          <p:val>
                                            <p:strVal val="#ppt_x"/>
                                          </p:val>
                                        </p:tav>
                                      </p:tavLst>
                                    </p:anim>
                                    <p:anim calcmode="lin" valueType="num">
                                      <p:cBhvr additive="base">
                                        <p:cTn id="13"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155"/>
                                        </p:tgtEl>
                                        <p:attrNameLst>
                                          <p:attrName>style.visibility</p:attrName>
                                        </p:attrNameLst>
                                      </p:cBhvr>
                                      <p:to>
                                        <p:strVal val="visible"/>
                                      </p:to>
                                    </p:set>
                                    <p:anim calcmode="lin" valueType="num">
                                      <p:cBhvr additive="base">
                                        <p:cTn id="24" dur="500" fill="hold"/>
                                        <p:tgtEl>
                                          <p:spTgt spid="49155"/>
                                        </p:tgtEl>
                                        <p:attrNameLst>
                                          <p:attrName>ppt_x</p:attrName>
                                        </p:attrNameLst>
                                      </p:cBhvr>
                                      <p:tavLst>
                                        <p:tav tm="0">
                                          <p:val>
                                            <p:strVal val="#ppt_x"/>
                                          </p:val>
                                        </p:tav>
                                        <p:tav tm="100000">
                                          <p:val>
                                            <p:strVal val="#ppt_x"/>
                                          </p:val>
                                        </p:tav>
                                      </p:tavLst>
                                    </p:anim>
                                    <p:anim calcmode="lin" valueType="num">
                                      <p:cBhvr additive="base">
                                        <p:cTn id="25"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2984"/>
          </a:xfrm>
        </p:spPr>
        <p:txBody>
          <a:bodyPr/>
          <a:lstStyle/>
          <a:p>
            <a:r>
              <a:rPr lang="it-IT" dirty="0" smtClean="0"/>
              <a:t> </a:t>
            </a:r>
            <a:endParaRPr lang="it-IT" dirty="0"/>
          </a:p>
        </p:txBody>
      </p:sp>
      <p:pic>
        <p:nvPicPr>
          <p:cNvPr id="5" name="Segnaposto contenuto 4" descr="download.jpg"/>
          <p:cNvPicPr>
            <a:picLocks noGrp="1" noChangeAspect="1"/>
          </p:cNvPicPr>
          <p:nvPr>
            <p:ph sz="half" idx="1"/>
          </p:nvPr>
        </p:nvPicPr>
        <p:blipFill>
          <a:blip r:embed="rId2"/>
          <a:stretch>
            <a:fillRect/>
          </a:stretch>
        </p:blipFill>
        <p:spPr>
          <a:xfrm>
            <a:off x="928662" y="4357694"/>
            <a:ext cx="2066925" cy="2209800"/>
          </a:xfrm>
        </p:spPr>
      </p:pic>
      <p:sp>
        <p:nvSpPr>
          <p:cNvPr id="6" name="Rettangolo 5"/>
          <p:cNvSpPr/>
          <p:nvPr/>
        </p:nvSpPr>
        <p:spPr>
          <a:xfrm>
            <a:off x="714348" y="214290"/>
            <a:ext cx="7858180" cy="3929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Ma è solo all’indomani della guerra che le donne , in Italia, si vedranno riconosciuto il tanto agognato diritto di voto. Già il 10 marzo del 1946 avevano esercitato il diritto di voto durante le elezioni amministrative in alcuni comuni; ma è  ancora più importante, per loro, l’appuntamento del 2 giugno 1946 quando le donne si recano alle urne per il Referendum istituzionale e  l’Assemblea Costituente. All'Assemblea verranno elette 21 donne. Il voto concesso alle donne non fu una concessione, ma una conquista ottenuta anche con la loro  partecipazione  alla lotta di liberazione. Con la </a:t>
            </a:r>
            <a:r>
              <a:rPr lang="it-IT" sz="1600" dirty="0" smtClean="0">
                <a:hlinkClick r:id="rId3"/>
              </a:rPr>
              <a:t>resistenza le donne </a:t>
            </a:r>
            <a:r>
              <a:rPr lang="it-IT" sz="1600" dirty="0" smtClean="0"/>
              <a:t> entrarono nella storia e </a:t>
            </a:r>
            <a:r>
              <a:rPr lang="it-IT" sz="1600" dirty="0" err="1" smtClean="0"/>
              <a:t>diventrano</a:t>
            </a:r>
            <a:r>
              <a:rPr lang="it-IT" sz="1600" dirty="0" smtClean="0"/>
              <a:t> soggetto politico: protagoniste degli scioperi del 1943, delle lotte del centro-nord, della liberazione di Napoli, partigiane, staffette, organizzarono la resistenza civile. Sulla partecipazione delle donne alla resistenza si fonda anche la conquista dei loro diritti civili, sociali e politici.</a:t>
            </a:r>
          </a:p>
          <a:p>
            <a:pPr algn="ctr"/>
            <a:r>
              <a:rPr lang="it-IT" sz="1600" dirty="0" smtClean="0"/>
              <a:t>Scrive la giornalista </a:t>
            </a:r>
            <a:r>
              <a:rPr lang="it-IT" sz="1600" b="1" dirty="0" smtClean="0"/>
              <a:t>Anna </a:t>
            </a:r>
            <a:r>
              <a:rPr lang="it-IT" sz="1600" b="1" dirty="0" err="1" smtClean="0"/>
              <a:t>Garofalo</a:t>
            </a:r>
            <a:r>
              <a:rPr lang="it-IT" sz="1600" dirty="0" smtClean="0"/>
              <a:t>: «</a:t>
            </a:r>
            <a:r>
              <a:rPr lang="it-IT" sz="1600" i="1" dirty="0" smtClean="0"/>
              <a:t>Le schede che ci arrivano a casa e ci invitano a compiere il nostro dovere ci sembrano più preziose della tessera del pane. Stringiamo le schede come biglietti d’amore.</a:t>
            </a:r>
            <a:r>
              <a:rPr lang="it-IT" sz="1600" dirty="0" smtClean="0"/>
              <a:t>».</a:t>
            </a:r>
          </a:p>
          <a:p>
            <a:pPr algn="ctr"/>
            <a:endParaRPr lang="it-IT" dirty="0"/>
          </a:p>
        </p:txBody>
      </p:sp>
      <p:pic>
        <p:nvPicPr>
          <p:cNvPr id="1026" name="Picture 2" descr="https://o.aolcdn.com/images/dims3/GLOB/legacy_thumbnail/630x315/format/jpg/quality/85/http%3A%2F%2Fi.huffpost.com%2Fgen%2F4376666%2Fimages%2Fn-VOTO-DONNE-628x314.jpg"/>
          <p:cNvPicPr>
            <a:picLocks noChangeAspect="1" noChangeArrowheads="1"/>
          </p:cNvPicPr>
          <p:nvPr/>
        </p:nvPicPr>
        <p:blipFill>
          <a:blip r:embed="rId4"/>
          <a:srcRect/>
          <a:stretch>
            <a:fillRect/>
          </a:stretch>
        </p:blipFill>
        <p:spPr bwMode="auto">
          <a:xfrm>
            <a:off x="3143240" y="4143380"/>
            <a:ext cx="5572122" cy="2357454"/>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4282" y="357166"/>
            <a:ext cx="4000528" cy="5953148"/>
          </a:xfrm>
        </p:spPr>
        <p:txBody>
          <a:bodyPr>
            <a:noAutofit/>
          </a:bodyPr>
          <a:lstStyle/>
          <a:p>
            <a:pPr algn="just"/>
            <a:r>
              <a:rPr lang="it-IT" sz="1500" dirty="0" smtClean="0">
                <a:solidFill>
                  <a:schemeClr val="accent4">
                    <a:lumMod val="50000"/>
                  </a:schemeClr>
                </a:solidFill>
              </a:rPr>
              <a:t>L’</a:t>
            </a:r>
            <a:r>
              <a:rPr lang="it-IT" sz="1500" b="1" dirty="0" smtClean="0">
                <a:solidFill>
                  <a:schemeClr val="accent4">
                    <a:lumMod val="50000"/>
                  </a:schemeClr>
                </a:solidFill>
              </a:rPr>
              <a:t>articolo 29</a:t>
            </a:r>
            <a:r>
              <a:rPr lang="it-IT" sz="1500" dirty="0" smtClean="0">
                <a:solidFill>
                  <a:schemeClr val="accent4">
                    <a:lumMod val="50000"/>
                  </a:schemeClr>
                </a:solidFill>
              </a:rPr>
              <a:t> </a:t>
            </a:r>
            <a:r>
              <a:rPr lang="it-IT" sz="1500" b="1" dirty="0" smtClean="0">
                <a:solidFill>
                  <a:schemeClr val="accent4">
                    <a:lumMod val="50000"/>
                  </a:schemeClr>
                </a:solidFill>
              </a:rPr>
              <a:t>della Costituzione</a:t>
            </a:r>
            <a:r>
              <a:rPr lang="it-IT" sz="1500" b="1" dirty="0" smtClean="0"/>
              <a:t>, entrata in vigore nel 1948, s</a:t>
            </a:r>
            <a:r>
              <a:rPr lang="it-IT" sz="1500" dirty="0" smtClean="0"/>
              <a:t>ancisce la «piena uguaglianza morale e giuridica dei coniugi» (sebbene per rendere concreta tale affermazione bisognerà aspettare la riforma del diritto di famiglia del 1975).</a:t>
            </a:r>
            <a:br>
              <a:rPr lang="it-IT" sz="1500" dirty="0" smtClean="0"/>
            </a:br>
            <a:r>
              <a:rPr lang="it-IT" sz="1500" b="1" dirty="0" smtClean="0">
                <a:solidFill>
                  <a:schemeClr val="accent4">
                    <a:lumMod val="50000"/>
                  </a:schemeClr>
                </a:solidFill>
              </a:rPr>
              <a:t>L’articolo 37</a:t>
            </a:r>
            <a:r>
              <a:rPr lang="it-IT" sz="1500" dirty="0" smtClean="0">
                <a:solidFill>
                  <a:srgbClr val="00B0F0"/>
                </a:solidFill>
              </a:rPr>
              <a:t> </a:t>
            </a:r>
            <a:r>
              <a:rPr lang="it-IT" sz="1500" dirty="0" smtClean="0"/>
              <a:t>stabilisce per la donna lavoratrice gli stessi diritti e la stessa retribuzione che, a parità di mansioni, spettano all’uomo.( Anche questa norma è rimasta a lungo </a:t>
            </a:r>
            <a:r>
              <a:rPr lang="it-IT" sz="1500" dirty="0" err="1" smtClean="0"/>
              <a:t>inattuata</a:t>
            </a:r>
            <a:r>
              <a:rPr lang="it-IT" sz="1500" dirty="0" smtClean="0"/>
              <a:t> e le differenze nei trattamenti salariali hanno continuato a esistere sul presupposto che il lavoro femminile non può assicurare il medesimo rendimento di quello maschile.)</a:t>
            </a:r>
          </a:p>
          <a:p>
            <a:pPr algn="just"/>
            <a:r>
              <a:rPr lang="it-IT" sz="1500" b="1" dirty="0" smtClean="0">
                <a:solidFill>
                  <a:schemeClr val="accent4">
                    <a:lumMod val="50000"/>
                  </a:schemeClr>
                </a:solidFill>
              </a:rPr>
              <a:t>Nel 1948 la “Dichiarazione universale dei diritti umani riconosce  la parità dei diritti tra uomo e donna  </a:t>
            </a:r>
            <a:r>
              <a:rPr lang="it-IT" sz="1500" dirty="0" smtClean="0"/>
              <a:t>nella società, nella sfera lavorativa e all’interno della famiglia. Dai </a:t>
            </a:r>
          </a:p>
          <a:p>
            <a:pPr algn="just"/>
            <a:r>
              <a:rPr lang="it-IT" sz="1500" dirty="0" smtClean="0"/>
              <a:t>Ma  le  vittorie vere e concrete  tardarono ad arrivare: fu infatti solo nel </a:t>
            </a:r>
            <a:r>
              <a:rPr lang="it-IT" sz="1500" b="1" dirty="0" smtClean="0"/>
              <a:t>1963</a:t>
            </a:r>
            <a:r>
              <a:rPr lang="it-IT" sz="1500" dirty="0" smtClean="0"/>
              <a:t>  che venne approvata la legge che  ammetteva le donne  ai concorsi per entrare in magistratura e nello stesso anno si votò la legge che vietava il licenziamento a causa di matrimonio</a:t>
            </a:r>
            <a:endParaRPr lang="it-IT" sz="1500" dirty="0"/>
          </a:p>
        </p:txBody>
      </p:sp>
      <p:sp>
        <p:nvSpPr>
          <p:cNvPr id="4" name="Segnaposto contenuto 3"/>
          <p:cNvSpPr>
            <a:spLocks noGrp="1"/>
          </p:cNvSpPr>
          <p:nvPr>
            <p:ph sz="half" idx="2"/>
          </p:nvPr>
        </p:nvSpPr>
        <p:spPr>
          <a:xfrm>
            <a:off x="4714876" y="357166"/>
            <a:ext cx="3857652" cy="6143668"/>
          </a:xfrm>
        </p:spPr>
        <p:txBody>
          <a:bodyPr>
            <a:noAutofit/>
          </a:bodyPr>
          <a:lstStyle/>
          <a:p>
            <a:pPr algn="just"/>
            <a:r>
              <a:rPr lang="it-IT" sz="1500" dirty="0" smtClean="0"/>
              <a:t>Comunque è negli anni settanta del </a:t>
            </a:r>
            <a:r>
              <a:rPr lang="it-IT" sz="1500" b="1" dirty="0" smtClean="0">
                <a:solidFill>
                  <a:schemeClr val="accent4">
                    <a:lumMod val="50000"/>
                  </a:schemeClr>
                </a:solidFill>
              </a:rPr>
              <a:t>Novecento</a:t>
            </a:r>
            <a:r>
              <a:rPr lang="it-IT" sz="1500" dirty="0" smtClean="0"/>
              <a:t> che la stria  dell’emancipazione femminile in Italia visse il periodo più felice grazie alle battaglie femministe che si collegarono alle proteste dei giovani che chiedevano maggiore libertà e la fine dell’autoritarismo  in famiglia e a scuola. Grazie a queste lotte le donne riuscirono a raggiungere traguardi importanti : infatti nel </a:t>
            </a:r>
            <a:r>
              <a:rPr lang="it-IT" sz="1500" b="1" dirty="0" smtClean="0">
                <a:solidFill>
                  <a:schemeClr val="accent4">
                    <a:lumMod val="50000"/>
                  </a:schemeClr>
                </a:solidFill>
              </a:rPr>
              <a:t>1970</a:t>
            </a:r>
            <a:r>
              <a:rPr lang="it-IT" sz="1500" dirty="0" smtClean="0">
                <a:solidFill>
                  <a:schemeClr val="accent4">
                    <a:lumMod val="50000"/>
                  </a:schemeClr>
                </a:solidFill>
              </a:rPr>
              <a:t> </a:t>
            </a:r>
            <a:r>
              <a:rPr lang="it-IT" sz="1500" dirty="0" smtClean="0"/>
              <a:t>venne approvata la legge che introduceva  </a:t>
            </a:r>
            <a:r>
              <a:rPr lang="it-IT" sz="1500" b="1" dirty="0" smtClean="0">
                <a:solidFill>
                  <a:schemeClr val="accent4">
                    <a:lumMod val="50000"/>
                  </a:schemeClr>
                </a:solidFill>
              </a:rPr>
              <a:t>il divorzio </a:t>
            </a:r>
            <a:r>
              <a:rPr lang="it-IT" sz="1500" dirty="0" smtClean="0"/>
              <a:t>e nel </a:t>
            </a:r>
            <a:r>
              <a:rPr lang="it-IT" sz="1500" b="1" dirty="0" smtClean="0">
                <a:solidFill>
                  <a:schemeClr val="accent4">
                    <a:lumMod val="50000"/>
                  </a:schemeClr>
                </a:solidFill>
              </a:rPr>
              <a:t>1975</a:t>
            </a:r>
            <a:r>
              <a:rPr lang="it-IT" sz="1500" dirty="0" smtClean="0"/>
              <a:t> venne varata la </a:t>
            </a:r>
            <a:r>
              <a:rPr lang="it-IT" sz="1500" b="1" dirty="0" smtClean="0">
                <a:solidFill>
                  <a:schemeClr val="accent4">
                    <a:lumMod val="50000"/>
                  </a:schemeClr>
                </a:solidFill>
              </a:rPr>
              <a:t>riforma del diritto di famiglia </a:t>
            </a:r>
            <a:r>
              <a:rPr lang="it-IT" sz="1500" dirty="0" smtClean="0"/>
              <a:t>con cui si stabiliva per i coniugi una paritaria partecipazione alla conduzione della vita familiare. Nel </a:t>
            </a:r>
            <a:r>
              <a:rPr lang="it-IT" sz="1500" b="1" dirty="0" smtClean="0">
                <a:solidFill>
                  <a:schemeClr val="accent4">
                    <a:lumMod val="50000"/>
                  </a:schemeClr>
                </a:solidFill>
              </a:rPr>
              <a:t>1978</a:t>
            </a:r>
            <a:r>
              <a:rPr lang="it-IT" sz="1500" dirty="0" smtClean="0"/>
              <a:t> venne approvata la </a:t>
            </a:r>
            <a:r>
              <a:rPr lang="it-IT" sz="1500" b="1" dirty="0" smtClean="0"/>
              <a:t>legge sull’aborto</a:t>
            </a:r>
            <a:r>
              <a:rPr lang="it-IT" sz="1500" dirty="0" smtClean="0"/>
              <a:t>.</a:t>
            </a:r>
          </a:p>
          <a:p>
            <a:pPr algn="just"/>
            <a:r>
              <a:rPr lang="it-IT" sz="1500" dirty="0" smtClean="0"/>
              <a:t>È del </a:t>
            </a:r>
            <a:r>
              <a:rPr lang="it-IT" sz="1500" b="1" dirty="0" smtClean="0">
                <a:solidFill>
                  <a:schemeClr val="accent4">
                    <a:lumMod val="50000"/>
                  </a:schemeClr>
                </a:solidFill>
              </a:rPr>
              <a:t>1981</a:t>
            </a:r>
            <a:r>
              <a:rPr lang="it-IT" sz="1500" dirty="0" smtClean="0"/>
              <a:t> anche l’abolizione del cosiddetto </a:t>
            </a:r>
            <a:r>
              <a:rPr lang="it-IT" sz="1500" b="1" dirty="0" smtClean="0"/>
              <a:t>delitto d’onore</a:t>
            </a:r>
            <a:r>
              <a:rPr lang="it-IT" sz="1500" dirty="0" smtClean="0"/>
              <a:t>, in base al quale chi uccideva la moglie adultera beneficiava di una fortissima riduzione della pena e vennero anche abrogati gli articoli 544 e 587 del Codice penale che,per mezzo del “matrimonio riparatore” estingueva il reato di stupro</a:t>
            </a:r>
            <a:endParaRPr lang="it-IT" sz="15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142844" y="428604"/>
            <a:ext cx="8043890" cy="5570556"/>
          </a:xfrm>
        </p:spPr>
        <p:txBody>
          <a:bodyPr>
            <a:noAutofit/>
          </a:bodyPr>
          <a:lstStyle/>
          <a:p>
            <a:pPr algn="just"/>
            <a:r>
              <a:rPr lang="it-IT" sz="1500" dirty="0" smtClean="0"/>
              <a:t>Siamo nel 2018.  La parità sembra un traguardo consolidato in numerosi campi. </a:t>
            </a:r>
            <a:r>
              <a:rPr lang="it-IT" sz="1600" dirty="0" smtClean="0"/>
              <a:t>Emma Marcegaglia, Susanna </a:t>
            </a:r>
            <a:r>
              <a:rPr lang="it-IT" sz="1600" dirty="0" err="1" smtClean="0"/>
              <a:t>Camusso</a:t>
            </a:r>
            <a:r>
              <a:rPr lang="it-IT" sz="1600" dirty="0" smtClean="0"/>
              <a:t>, Elsa </a:t>
            </a:r>
            <a:r>
              <a:rPr lang="it-IT" sz="1600" dirty="0" err="1" smtClean="0"/>
              <a:t>Fornero</a:t>
            </a:r>
            <a:r>
              <a:rPr lang="it-IT" sz="1600" dirty="0" smtClean="0"/>
              <a:t>, Laura </a:t>
            </a:r>
            <a:r>
              <a:rPr lang="it-IT" sz="1600" dirty="0" err="1" smtClean="0"/>
              <a:t>Boldrini</a:t>
            </a:r>
            <a:r>
              <a:rPr lang="it-IT" sz="1600" dirty="0" smtClean="0"/>
              <a:t>,  ne sono l’esempio evidente. </a:t>
            </a:r>
            <a:r>
              <a:rPr lang="it-IT" sz="1600" dirty="0" smtClean="0"/>
              <a:t>Già. </a:t>
            </a:r>
            <a:r>
              <a:rPr lang="it-IT" sz="1500" dirty="0" smtClean="0"/>
              <a:t>Ma  come la mettiamo, allora,  con le </a:t>
            </a:r>
            <a:r>
              <a:rPr lang="it-IT" sz="1600" dirty="0" smtClean="0">
                <a:solidFill>
                  <a:srgbClr val="00B0F0"/>
                </a:solidFill>
              </a:rPr>
              <a:t>VIOLENZE DOMESTICHE</a:t>
            </a:r>
            <a:r>
              <a:rPr lang="it-IT" sz="1500" dirty="0" smtClean="0"/>
              <a:t>,  con </a:t>
            </a:r>
            <a:r>
              <a:rPr lang="it-IT" sz="1500" dirty="0" smtClean="0"/>
              <a:t> </a:t>
            </a:r>
            <a:r>
              <a:rPr lang="it-IT" sz="1500" dirty="0" smtClean="0"/>
              <a:t>i </a:t>
            </a:r>
            <a:r>
              <a:rPr lang="it-IT" sz="1500" dirty="0" smtClean="0">
                <a:solidFill>
                  <a:srgbClr val="00B0F0"/>
                </a:solidFill>
              </a:rPr>
              <a:t>FEMMINICIDI </a:t>
            </a:r>
            <a:r>
              <a:rPr lang="it-IT" sz="1500" dirty="0" smtClean="0"/>
              <a:t>, con le opportunità professionali e retributive inferiori rispetto a quelle maschili  e con </a:t>
            </a:r>
            <a:r>
              <a:rPr lang="it-IT" sz="1500" dirty="0" smtClean="0">
                <a:solidFill>
                  <a:srgbClr val="00B0F0"/>
                </a:solidFill>
              </a:rPr>
              <a:t>TANTI ALTRI PREGIUDIZI SESSISTI </a:t>
            </a:r>
            <a:r>
              <a:rPr lang="it-IT" sz="1500" dirty="0" smtClean="0"/>
              <a:t>che hanno reso necessaria l’introduzione in politica  delle quote rosa per evitare il totale dominio maschile in questo settore?</a:t>
            </a:r>
          </a:p>
          <a:p>
            <a:pPr algn="just"/>
            <a:r>
              <a:rPr lang="it-IT" sz="1500" b="1" dirty="0" smtClean="0"/>
              <a:t>Purtroppo,</a:t>
            </a:r>
            <a:r>
              <a:rPr lang="it-IT" sz="1500" dirty="0" smtClean="0"/>
              <a:t>  le discriminazioni nei confronti della donna sono ben lontane dal dirsi superate, specie in alcuni paesi dove è profondamente radicata una concezione maschilista e patriarcale della società. </a:t>
            </a:r>
          </a:p>
          <a:p>
            <a:pPr algn="just"/>
            <a:endParaRPr lang="it-IT" sz="1500" dirty="0"/>
          </a:p>
        </p:txBody>
      </p:sp>
      <p:pic>
        <p:nvPicPr>
          <p:cNvPr id="1028" name="Picture 4" descr="C:\Users\patrizia\Pictures\Saved Pictures\femminicidio-stop-300x180.jpg"/>
          <p:cNvPicPr>
            <a:picLocks noChangeAspect="1" noChangeArrowheads="1"/>
          </p:cNvPicPr>
          <p:nvPr/>
        </p:nvPicPr>
        <p:blipFill>
          <a:blip r:embed="rId2"/>
          <a:srcRect/>
          <a:stretch>
            <a:fillRect/>
          </a:stretch>
        </p:blipFill>
        <p:spPr bwMode="auto">
          <a:xfrm>
            <a:off x="500034" y="3786190"/>
            <a:ext cx="3810000" cy="2286000"/>
          </a:xfrm>
          <a:prstGeom prst="rect">
            <a:avLst/>
          </a:prstGeom>
          <a:noFill/>
        </p:spPr>
      </p:pic>
      <p:pic>
        <p:nvPicPr>
          <p:cNvPr id="1029" name="Picture 5" descr="C:\Users\patrizia\Pictures\Saved Pictures\images.jpeg"/>
          <p:cNvPicPr>
            <a:picLocks noChangeAspect="1" noChangeArrowheads="1"/>
          </p:cNvPicPr>
          <p:nvPr/>
        </p:nvPicPr>
        <p:blipFill>
          <a:blip r:embed="rId3"/>
          <a:srcRect/>
          <a:stretch>
            <a:fillRect/>
          </a:stretch>
        </p:blipFill>
        <p:spPr bwMode="auto">
          <a:xfrm>
            <a:off x="4857752" y="3143248"/>
            <a:ext cx="3929090" cy="300039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457200" y="457200"/>
            <a:ext cx="5972188" cy="5715000"/>
          </a:xfrm>
        </p:spPr>
        <p:txBody>
          <a:bodyPr>
            <a:noAutofit/>
          </a:bodyPr>
          <a:lstStyle/>
          <a:p>
            <a:pPr algn="just"/>
            <a:r>
              <a:rPr lang="it-IT" sz="1400" dirty="0" smtClean="0"/>
              <a:t>In</a:t>
            </a:r>
            <a:r>
              <a:rPr lang="it-IT" sz="1400" dirty="0" smtClean="0"/>
              <a:t> </a:t>
            </a:r>
            <a:r>
              <a:rPr lang="it-IT" sz="1400" b="1" dirty="0" smtClean="0">
                <a:solidFill>
                  <a:schemeClr val="accent2"/>
                </a:solidFill>
              </a:rPr>
              <a:t>ARABIA SAUDITA </a:t>
            </a:r>
            <a:r>
              <a:rPr lang="it-IT" sz="1400" b="1" dirty="0" smtClean="0"/>
              <a:t>le </a:t>
            </a:r>
            <a:r>
              <a:rPr lang="it-IT" sz="1400" b="1" dirty="0" smtClean="0"/>
              <a:t>donne </a:t>
            </a:r>
            <a:r>
              <a:rPr lang="it-IT" sz="1400" dirty="0" smtClean="0"/>
              <a:t> non possono</a:t>
            </a:r>
            <a:r>
              <a:rPr lang="it-IT" sz="1400" b="1" dirty="0" smtClean="0"/>
              <a:t> </a:t>
            </a:r>
            <a:r>
              <a:rPr lang="it-IT" sz="1400" dirty="0" smtClean="0"/>
              <a:t>guidare </a:t>
            </a:r>
            <a:r>
              <a:rPr lang="it-IT" sz="1400" dirty="0" smtClean="0"/>
              <a:t>né </a:t>
            </a:r>
            <a:r>
              <a:rPr lang="it-IT" sz="1400" dirty="0" smtClean="0"/>
              <a:t>uscire di casa da sole;</a:t>
            </a:r>
          </a:p>
          <a:p>
            <a:pPr algn="just"/>
            <a:r>
              <a:rPr lang="it-IT" sz="1400" dirty="0" smtClean="0"/>
              <a:t>In  </a:t>
            </a:r>
            <a:r>
              <a:rPr lang="it-IT" sz="1400" b="1" dirty="0" smtClean="0">
                <a:solidFill>
                  <a:schemeClr val="accent2"/>
                </a:solidFill>
              </a:rPr>
              <a:t>SUD AFRICA</a:t>
            </a:r>
            <a:r>
              <a:rPr lang="it-IT" sz="1400" dirty="0" smtClean="0"/>
              <a:t> la legge ammette </a:t>
            </a:r>
            <a:r>
              <a:rPr lang="it-IT" sz="1400" dirty="0" smtClean="0"/>
              <a:t> spose bambine </a:t>
            </a:r>
            <a:r>
              <a:rPr lang="it-IT" sz="1400" dirty="0" smtClean="0">
                <a:solidFill>
                  <a:srgbClr val="00B0F0"/>
                </a:solidFill>
              </a:rPr>
              <a:t> </a:t>
            </a:r>
            <a:r>
              <a:rPr lang="it-IT" sz="1400" dirty="0" smtClean="0"/>
              <a:t>a patto che abbiano 12 anni. </a:t>
            </a:r>
          </a:p>
          <a:p>
            <a:pPr algn="just"/>
            <a:r>
              <a:rPr lang="it-IT" sz="1400" dirty="0" smtClean="0"/>
              <a:t>In </a:t>
            </a:r>
            <a:r>
              <a:rPr lang="it-IT" sz="1400" b="1" dirty="0" smtClean="0">
                <a:solidFill>
                  <a:schemeClr val="accent2"/>
                </a:solidFill>
              </a:rPr>
              <a:t>SUD AMERICA</a:t>
            </a:r>
            <a:r>
              <a:rPr lang="it-IT" sz="1400" dirty="0" smtClean="0"/>
              <a:t> l’aborto è negato del tutto in alcuni paesi </a:t>
            </a:r>
          </a:p>
          <a:p>
            <a:pPr algn="just"/>
            <a:r>
              <a:rPr lang="it-IT" sz="1400" dirty="0" smtClean="0"/>
              <a:t>in </a:t>
            </a:r>
            <a:r>
              <a:rPr lang="it-IT" sz="1400" b="1" dirty="0" smtClean="0">
                <a:solidFill>
                  <a:schemeClr val="accent2"/>
                </a:solidFill>
              </a:rPr>
              <a:t>BANGLADESH, A SINGAPORE, IN SRI LANKA, IN BIRMANIA E ALLE BAHAMAS </a:t>
            </a:r>
            <a:r>
              <a:rPr lang="it-IT" sz="1400" dirty="0" smtClean="0"/>
              <a:t> lo stupro </a:t>
            </a:r>
            <a:r>
              <a:rPr lang="it-IT" sz="1400" dirty="0" smtClean="0"/>
              <a:t>coniugale </a:t>
            </a:r>
            <a:r>
              <a:rPr lang="it-IT" sz="1400" dirty="0" smtClean="0"/>
              <a:t>è legale</a:t>
            </a:r>
          </a:p>
          <a:p>
            <a:pPr algn="just"/>
            <a:r>
              <a:rPr lang="it-IT" sz="1400" dirty="0" smtClean="0"/>
              <a:t> in </a:t>
            </a:r>
            <a:r>
              <a:rPr lang="it-IT" sz="1400" b="1" dirty="0" smtClean="0">
                <a:solidFill>
                  <a:schemeClr val="accent2"/>
                </a:solidFill>
              </a:rPr>
              <a:t>ISRAELE </a:t>
            </a:r>
            <a:r>
              <a:rPr lang="it-IT" sz="1400" dirty="0" smtClean="0"/>
              <a:t>la </a:t>
            </a:r>
            <a:r>
              <a:rPr lang="it-IT" sz="1400" dirty="0" smtClean="0"/>
              <a:t>legge ebraica impedisce alle donne di chiedere il divorzio. </a:t>
            </a:r>
          </a:p>
          <a:p>
            <a:pPr algn="just"/>
            <a:r>
              <a:rPr lang="it-IT" sz="1400" dirty="0" smtClean="0"/>
              <a:t>In </a:t>
            </a:r>
            <a:r>
              <a:rPr lang="it-IT" sz="1400" b="1" dirty="0" smtClean="0">
                <a:solidFill>
                  <a:schemeClr val="accent2"/>
                </a:solidFill>
              </a:rPr>
              <a:t>GIORDANIA, LIBANO, ALGERIA, TUNISIA E IRAQ</a:t>
            </a:r>
            <a:r>
              <a:rPr lang="it-IT" sz="1400" dirty="0" smtClean="0">
                <a:solidFill>
                  <a:schemeClr val="accent2"/>
                </a:solidFill>
              </a:rPr>
              <a:t> </a:t>
            </a:r>
            <a:r>
              <a:rPr lang="it-IT" sz="1400" dirty="0" smtClean="0"/>
              <a:t>uno </a:t>
            </a:r>
            <a:r>
              <a:rPr lang="it-IT" sz="1400" dirty="0" smtClean="0"/>
              <a:t>stupro si ripara con un matrimonio.</a:t>
            </a:r>
          </a:p>
          <a:p>
            <a:pPr algn="just"/>
            <a:r>
              <a:rPr lang="it-IT" sz="1400" dirty="0" smtClean="0"/>
              <a:t> In </a:t>
            </a:r>
            <a:r>
              <a:rPr lang="it-IT" sz="1400" dirty="0" smtClean="0">
                <a:solidFill>
                  <a:schemeClr val="accent2"/>
                </a:solidFill>
              </a:rPr>
              <a:t>NIGERIA</a:t>
            </a:r>
            <a:r>
              <a:rPr lang="it-IT" sz="1400" b="1" dirty="0" smtClean="0">
                <a:solidFill>
                  <a:schemeClr val="accent2"/>
                </a:solidFill>
              </a:rPr>
              <a:t> </a:t>
            </a:r>
            <a:r>
              <a:rPr lang="it-IT" sz="1400" b="1" dirty="0" smtClean="0"/>
              <a:t> </a:t>
            </a:r>
            <a:r>
              <a:rPr lang="it-IT" sz="1400" dirty="0" smtClean="0"/>
              <a:t>spesso la disperazione e la miseria spingono la maggior parte delle famiglie a vendere la propria figlia ai “commercianti” che gestiscono il traffico di giovani donne, spesso </a:t>
            </a:r>
            <a:r>
              <a:rPr lang="it-IT" sz="1400" dirty="0" smtClean="0"/>
              <a:t>minorenni, a </a:t>
            </a:r>
            <a:r>
              <a:rPr lang="it-IT" sz="1400" dirty="0" smtClean="0"/>
              <a:t>scopo di sfruttamento sessuale</a:t>
            </a:r>
          </a:p>
          <a:p>
            <a:pPr algn="just"/>
            <a:r>
              <a:rPr lang="it-IT" sz="1400" dirty="0" smtClean="0"/>
              <a:t>In  paesi come </a:t>
            </a:r>
            <a:r>
              <a:rPr lang="it-IT" sz="1400" dirty="0" smtClean="0">
                <a:solidFill>
                  <a:schemeClr val="accent2"/>
                </a:solidFill>
              </a:rPr>
              <a:t>LA CINA E L'INDIA</a:t>
            </a:r>
            <a:r>
              <a:rPr lang="it-IT" sz="1400" dirty="0" smtClean="0"/>
              <a:t>, </a:t>
            </a:r>
            <a:r>
              <a:rPr lang="it-IT" sz="1400" dirty="0" smtClean="0"/>
              <a:t>dove nascere donna è spesso considerata una disgrazia, migliaia di neonate vengono lasciate morire per cure inadeguate o per abbandono</a:t>
            </a:r>
          </a:p>
          <a:p>
            <a:pPr algn="just"/>
            <a:r>
              <a:rPr lang="it-IT" sz="1400" dirty="0" smtClean="0"/>
              <a:t>In  </a:t>
            </a:r>
            <a:r>
              <a:rPr lang="it-IT" sz="1400" dirty="0" smtClean="0">
                <a:solidFill>
                  <a:schemeClr val="accent2"/>
                </a:solidFill>
              </a:rPr>
              <a:t>ALCUNE CULTURE AFRICANE </a:t>
            </a:r>
            <a:r>
              <a:rPr lang="it-IT" sz="1400" dirty="0" smtClean="0"/>
              <a:t>viene </a:t>
            </a:r>
            <a:r>
              <a:rPr lang="it-IT" sz="1400" dirty="0" smtClean="0"/>
              <a:t>praticata la mutilazione genitale,  </a:t>
            </a:r>
            <a:r>
              <a:rPr lang="it-IT" sz="1400" dirty="0" smtClean="0"/>
              <a:t>effettuata </a:t>
            </a:r>
            <a:r>
              <a:rPr lang="it-IT" sz="1400" dirty="0" smtClean="0"/>
              <a:t>senza anestesia mentre in alcuni </a:t>
            </a:r>
            <a:r>
              <a:rPr lang="it-IT" sz="1400" dirty="0" smtClean="0"/>
              <a:t>conflitti </a:t>
            </a:r>
            <a:r>
              <a:rPr lang="it-IT" sz="1400" dirty="0" smtClean="0"/>
              <a:t>con un forte connotato etnico, come quelli nei Balcani o in Africa centrale, viene usato lo stupro </a:t>
            </a:r>
            <a:r>
              <a:rPr lang="it-IT" sz="1400" dirty="0" smtClean="0"/>
              <a:t>come </a:t>
            </a:r>
            <a:r>
              <a:rPr lang="it-IT" sz="1400" dirty="0" smtClean="0"/>
              <a:t>strumento </a:t>
            </a:r>
            <a:r>
              <a:rPr lang="it-IT" sz="1400" dirty="0" smtClean="0"/>
              <a:t>bellico.</a:t>
            </a:r>
            <a:endParaRPr lang="it-IT" sz="1400" dirty="0"/>
          </a:p>
        </p:txBody>
      </p:sp>
      <p:sp>
        <p:nvSpPr>
          <p:cNvPr id="3" name="Segnaposto testo 2"/>
          <p:cNvSpPr>
            <a:spLocks noGrp="1"/>
          </p:cNvSpPr>
          <p:nvPr>
            <p:ph type="body" idx="2"/>
          </p:nvPr>
        </p:nvSpPr>
        <p:spPr>
          <a:xfrm>
            <a:off x="6357950" y="357166"/>
            <a:ext cx="2571768" cy="5715040"/>
          </a:xfrm>
        </p:spPr>
        <p:txBody>
          <a:bodyPr/>
          <a:lstStyle/>
          <a:p>
            <a:endParaRPr lang="it-IT" dirty="0"/>
          </a:p>
        </p:txBody>
      </p:sp>
      <p:pic>
        <p:nvPicPr>
          <p:cNvPr id="2050" name="Picture 2" descr="C:\Users\patrizia\Pictures\Saved Pictures\images (1).jpeg"/>
          <p:cNvPicPr>
            <a:picLocks noChangeAspect="1" noChangeArrowheads="1"/>
          </p:cNvPicPr>
          <p:nvPr/>
        </p:nvPicPr>
        <p:blipFill>
          <a:blip r:embed="rId2"/>
          <a:srcRect/>
          <a:stretch>
            <a:fillRect/>
          </a:stretch>
        </p:blipFill>
        <p:spPr bwMode="auto">
          <a:xfrm>
            <a:off x="6572264" y="428604"/>
            <a:ext cx="2285984" cy="1724025"/>
          </a:xfrm>
          <a:prstGeom prst="rect">
            <a:avLst/>
          </a:prstGeom>
          <a:noFill/>
        </p:spPr>
      </p:pic>
      <p:pic>
        <p:nvPicPr>
          <p:cNvPr id="2054" name="Picture 6" descr="Risultati immagini per le donne nei conflitti"/>
          <p:cNvPicPr>
            <a:picLocks noChangeAspect="1" noChangeArrowheads="1"/>
          </p:cNvPicPr>
          <p:nvPr/>
        </p:nvPicPr>
        <p:blipFill>
          <a:blip r:embed="rId3"/>
          <a:srcRect/>
          <a:stretch>
            <a:fillRect/>
          </a:stretch>
        </p:blipFill>
        <p:spPr bwMode="auto">
          <a:xfrm>
            <a:off x="6500826" y="2357430"/>
            <a:ext cx="2324100" cy="1638300"/>
          </a:xfrm>
          <a:prstGeom prst="rect">
            <a:avLst/>
          </a:prstGeom>
          <a:noFill/>
        </p:spPr>
      </p:pic>
      <p:pic>
        <p:nvPicPr>
          <p:cNvPr id="2056" name="Picture 8" descr="Risultati immagini per le donne nei conflitti"/>
          <p:cNvPicPr>
            <a:picLocks noChangeAspect="1" noChangeArrowheads="1"/>
          </p:cNvPicPr>
          <p:nvPr/>
        </p:nvPicPr>
        <p:blipFill>
          <a:blip r:embed="rId4"/>
          <a:srcRect/>
          <a:stretch>
            <a:fillRect/>
          </a:stretch>
        </p:blipFill>
        <p:spPr bwMode="auto">
          <a:xfrm>
            <a:off x="6429388" y="4286256"/>
            <a:ext cx="2476499" cy="174307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ipe(down)">
                                      <p:cBhvr>
                                        <p:cTn id="3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214282" y="357166"/>
            <a:ext cx="6072230" cy="6000792"/>
          </a:xfrm>
        </p:spPr>
        <p:txBody>
          <a:bodyPr>
            <a:normAutofit/>
          </a:bodyPr>
          <a:lstStyle/>
          <a:p>
            <a:pPr algn="just"/>
            <a:r>
              <a:rPr lang="it-IT" sz="1600" dirty="0" smtClean="0"/>
              <a:t>Invece nei paesi più sviluppati la </a:t>
            </a:r>
            <a:r>
              <a:rPr lang="it-IT" sz="1600" dirty="0" smtClean="0">
                <a:solidFill>
                  <a:srgbClr val="C00000"/>
                </a:solidFill>
              </a:rPr>
              <a:t>discriminazione</a:t>
            </a:r>
            <a:r>
              <a:rPr lang="it-IT" sz="1600" dirty="0" smtClean="0"/>
              <a:t> verso le donne si esercita maggiormente </a:t>
            </a:r>
            <a:r>
              <a:rPr lang="it-IT" sz="1600" dirty="0" smtClean="0">
                <a:solidFill>
                  <a:srgbClr val="C00000"/>
                </a:solidFill>
              </a:rPr>
              <a:t>nel mondo del  lavoro</a:t>
            </a:r>
            <a:r>
              <a:rPr lang="it-IT" sz="1600" dirty="0" smtClean="0"/>
              <a:t>; infatti, nonostante la </a:t>
            </a:r>
            <a:r>
              <a:rPr lang="it-IT" sz="1600" dirty="0" smtClean="0"/>
              <a:t>quota di donne </a:t>
            </a:r>
            <a:r>
              <a:rPr lang="it-IT" sz="1600" dirty="0" smtClean="0"/>
              <a:t>lavoratrici sia cresciuta </a:t>
            </a:r>
            <a:r>
              <a:rPr lang="it-IT" sz="1600" dirty="0" smtClean="0"/>
              <a:t>incessantemente   negli ultimi anni e il livello d'istruzione delle </a:t>
            </a:r>
            <a:r>
              <a:rPr lang="it-IT" sz="1600" dirty="0" smtClean="0"/>
              <a:t>donne sia </a:t>
            </a:r>
            <a:r>
              <a:rPr lang="it-IT" sz="1600" dirty="0" smtClean="0"/>
              <a:t>oggi superiore a quello degli </a:t>
            </a:r>
            <a:r>
              <a:rPr lang="it-IT" sz="1600" dirty="0" smtClean="0"/>
              <a:t>uomini, </a:t>
            </a:r>
            <a:r>
              <a:rPr lang="it-IT" sz="1600" dirty="0" smtClean="0"/>
              <a:t>la maggior parte </a:t>
            </a:r>
            <a:r>
              <a:rPr lang="it-IT" sz="1600" dirty="0" smtClean="0"/>
              <a:t>di loro  </a:t>
            </a:r>
            <a:r>
              <a:rPr lang="it-IT" sz="1600" b="1" dirty="0" smtClean="0">
                <a:solidFill>
                  <a:srgbClr val="C00000"/>
                </a:solidFill>
              </a:rPr>
              <a:t>E’  ANCORA ESCLUSA DAI VERTICI DELLA VITA SOCIALE, ECONOMICA E POLITICA</a:t>
            </a:r>
            <a:r>
              <a:rPr lang="it-IT" sz="1600" dirty="0" smtClean="0"/>
              <a:t>. </a:t>
            </a:r>
            <a:r>
              <a:rPr lang="it-IT" sz="1600" dirty="0" smtClean="0"/>
              <a:t>La presenza di donne dirigenti nelle imprese ristagna al 33</a:t>
            </a:r>
            <a:r>
              <a:rPr lang="it-IT" sz="1600" dirty="0" smtClean="0"/>
              <a:t>% e  </a:t>
            </a:r>
            <a:r>
              <a:rPr lang="it-IT" sz="1600" dirty="0" smtClean="0"/>
              <a:t>progredisce assai lentamente in campo politico; infatti appena il 23% dei parlamentari nazionali ed il 33% degli eurodeputati sono donne. Lo stesso dicasi </a:t>
            </a:r>
            <a:r>
              <a:rPr lang="it-IT" sz="1600" dirty="0" smtClean="0"/>
              <a:t> per la </a:t>
            </a:r>
            <a:r>
              <a:rPr lang="it-IT" sz="1600" dirty="0" smtClean="0"/>
              <a:t>presenza delle donne nei governi </a:t>
            </a:r>
            <a:r>
              <a:rPr lang="it-IT" sz="1600" dirty="0" smtClean="0"/>
              <a:t>nazionali.</a:t>
            </a:r>
          </a:p>
          <a:p>
            <a:pPr algn="just"/>
            <a:r>
              <a:rPr lang="it-IT" sz="1600" b="1" dirty="0" smtClean="0">
                <a:solidFill>
                  <a:srgbClr val="C00000"/>
                </a:solidFill>
              </a:rPr>
              <a:t>Anche il livello di retribuzione è inferiore</a:t>
            </a:r>
            <a:r>
              <a:rPr lang="it-IT" sz="1600" dirty="0" smtClean="0">
                <a:solidFill>
                  <a:srgbClr val="C00000"/>
                </a:solidFill>
              </a:rPr>
              <a:t> </a:t>
            </a:r>
            <a:r>
              <a:rPr lang="it-IT" sz="1600" dirty="0" smtClean="0"/>
              <a:t>a quello degli uomini, cosa ancor più grave visto che, in media, lavorano di  </a:t>
            </a:r>
            <a:r>
              <a:rPr lang="it-IT" sz="1600" dirty="0" smtClean="0"/>
              <a:t> </a:t>
            </a:r>
            <a:r>
              <a:rPr lang="it-IT" sz="1600" dirty="0" smtClean="0"/>
              <a:t>più degli uomini. Inoltre la</a:t>
            </a:r>
            <a:r>
              <a:rPr lang="it-IT" sz="1600" dirty="0" smtClean="0"/>
              <a:t> </a:t>
            </a:r>
            <a:r>
              <a:rPr lang="it-IT" sz="1600" b="1" dirty="0" smtClean="0">
                <a:solidFill>
                  <a:srgbClr val="C00000"/>
                </a:solidFill>
              </a:rPr>
              <a:t>disoccupazione</a:t>
            </a:r>
            <a:r>
              <a:rPr lang="it-IT" sz="1600" dirty="0" smtClean="0">
                <a:solidFill>
                  <a:srgbClr val="C00000"/>
                </a:solidFill>
              </a:rPr>
              <a:t> è più alta tra le donne </a:t>
            </a:r>
            <a:r>
              <a:rPr lang="it-IT" sz="1600" dirty="0" smtClean="0"/>
              <a:t>(12,8%) che tra gli uomini (10,9%). </a:t>
            </a:r>
            <a:r>
              <a:rPr lang="it-IT" sz="1600" dirty="0" smtClean="0"/>
              <a:t>La </a:t>
            </a:r>
            <a:r>
              <a:rPr lang="it-IT" sz="1600" dirty="0" smtClean="0"/>
              <a:t>svolta( in negativo) nel mondo del lavoro per le donne </a:t>
            </a:r>
            <a:r>
              <a:rPr lang="it-IT" sz="1600" dirty="0" smtClean="0"/>
              <a:t>molto </a:t>
            </a:r>
            <a:r>
              <a:rPr lang="it-IT" sz="1600" dirty="0" smtClean="0"/>
              <a:t>spesso arriva con la maternità che induce a lasciare o ridurre l’occupazione retribuita. </a:t>
            </a:r>
            <a:endParaRPr lang="it-IT" sz="1600" dirty="0" smtClean="0"/>
          </a:p>
          <a:p>
            <a:pPr algn="just"/>
            <a:r>
              <a:rPr lang="it-IT" sz="1600" dirty="0" smtClean="0"/>
              <a:t>A </a:t>
            </a:r>
            <a:r>
              <a:rPr lang="it-IT" sz="1600" dirty="0" smtClean="0"/>
              <a:t>preoccupare</a:t>
            </a:r>
            <a:r>
              <a:rPr lang="it-IT" sz="1600" b="1" dirty="0" smtClean="0"/>
              <a:t> </a:t>
            </a:r>
            <a:r>
              <a:rPr lang="it-IT" sz="1600" dirty="0" smtClean="0"/>
              <a:t> è anche  il divario di genere che si sta creando in termini di</a:t>
            </a:r>
            <a:r>
              <a:rPr lang="it-IT" sz="1600" b="1" dirty="0" smtClean="0"/>
              <a:t> salute</a:t>
            </a:r>
            <a:r>
              <a:rPr lang="it-IT" sz="1600" dirty="0" smtClean="0"/>
              <a:t>. </a:t>
            </a:r>
            <a:r>
              <a:rPr lang="it-IT" sz="1600" dirty="0" smtClean="0"/>
              <a:t>L’</a:t>
            </a:r>
            <a:r>
              <a:rPr lang="it-IT" sz="1600" b="1" dirty="0" smtClean="0"/>
              <a:t>aspettativa </a:t>
            </a:r>
            <a:r>
              <a:rPr lang="it-IT" sz="1600" b="1" dirty="0" smtClean="0"/>
              <a:t>di vita</a:t>
            </a:r>
            <a:r>
              <a:rPr lang="it-IT" sz="1600" dirty="0" smtClean="0"/>
              <a:t> in </a:t>
            </a:r>
            <a:r>
              <a:rPr lang="it-IT" sz="1600" dirty="0" smtClean="0"/>
              <a:t>salute è </a:t>
            </a:r>
            <a:r>
              <a:rPr lang="it-IT" sz="1600" dirty="0" smtClean="0"/>
              <a:t>calata a </a:t>
            </a:r>
            <a:r>
              <a:rPr lang="it-IT" sz="1600" dirty="0" smtClean="0"/>
              <a:t> </a:t>
            </a:r>
            <a:r>
              <a:rPr lang="it-IT" sz="1600" dirty="0" smtClean="0"/>
              <a:t>73,7 anni </a:t>
            </a:r>
            <a:r>
              <a:rPr lang="it-IT" sz="1600" dirty="0" smtClean="0"/>
              <a:t>per </a:t>
            </a:r>
            <a:r>
              <a:rPr lang="it-IT" sz="1600" dirty="0" smtClean="0"/>
              <a:t>le donne </a:t>
            </a:r>
            <a:r>
              <a:rPr lang="it-IT" sz="1600" dirty="0" smtClean="0"/>
              <a:t>dai </a:t>
            </a:r>
            <a:r>
              <a:rPr lang="it-IT" sz="1600" dirty="0" smtClean="0"/>
              <a:t>74 anni del 2016, </a:t>
            </a:r>
            <a:r>
              <a:rPr lang="it-IT" sz="1600" dirty="0" smtClean="0"/>
              <a:t>mentre per </a:t>
            </a:r>
            <a:r>
              <a:rPr lang="it-IT" sz="1600" dirty="0" smtClean="0"/>
              <a:t>gli uomini è salita a 71,8 anni da 71.</a:t>
            </a:r>
          </a:p>
          <a:p>
            <a:pPr algn="just"/>
            <a:endParaRPr lang="it-IT" sz="1600" dirty="0"/>
          </a:p>
        </p:txBody>
      </p:sp>
      <p:sp>
        <p:nvSpPr>
          <p:cNvPr id="3" name="Segnaposto testo 2"/>
          <p:cNvSpPr>
            <a:spLocks noGrp="1"/>
          </p:cNvSpPr>
          <p:nvPr>
            <p:ph type="body" idx="2"/>
          </p:nvPr>
        </p:nvSpPr>
        <p:spPr/>
        <p:txBody>
          <a:bodyPr/>
          <a:lstStyle/>
          <a:p>
            <a:endParaRPr lang="it-IT" dirty="0"/>
          </a:p>
        </p:txBody>
      </p:sp>
      <p:sp>
        <p:nvSpPr>
          <p:cNvPr id="4" name="Titolo 3"/>
          <p:cNvSpPr>
            <a:spLocks noGrp="1"/>
          </p:cNvSpPr>
          <p:nvPr>
            <p:ph type="title"/>
          </p:nvPr>
        </p:nvSpPr>
        <p:spPr/>
        <p:txBody>
          <a:bodyPr/>
          <a:lstStyle/>
          <a:p>
            <a:endParaRPr lang="it-IT" dirty="0"/>
          </a:p>
        </p:txBody>
      </p:sp>
      <p:pic>
        <p:nvPicPr>
          <p:cNvPr id="30722" name="Picture 2" descr="C:\Users\patrizia\Pictures\Saved Pictures\mom-or-career-woman.jpg"/>
          <p:cNvPicPr>
            <a:picLocks noChangeAspect="1" noChangeArrowheads="1"/>
          </p:cNvPicPr>
          <p:nvPr/>
        </p:nvPicPr>
        <p:blipFill>
          <a:blip r:embed="rId2"/>
          <a:srcRect/>
          <a:stretch>
            <a:fillRect/>
          </a:stretch>
        </p:blipFill>
        <p:spPr bwMode="auto">
          <a:xfrm>
            <a:off x="6357950" y="357166"/>
            <a:ext cx="2444467" cy="1883892"/>
          </a:xfrm>
          <a:prstGeom prst="rect">
            <a:avLst/>
          </a:prstGeom>
          <a:noFill/>
        </p:spPr>
      </p:pic>
      <p:pic>
        <p:nvPicPr>
          <p:cNvPr id="30723" name="Picture 3" descr="C:\Users\patrizia\Pictures\Saved Pictures\wpid-wp-1442051722649.png"/>
          <p:cNvPicPr>
            <a:picLocks noChangeAspect="1" noChangeArrowheads="1"/>
          </p:cNvPicPr>
          <p:nvPr/>
        </p:nvPicPr>
        <p:blipFill>
          <a:blip r:embed="rId3"/>
          <a:srcRect/>
          <a:stretch>
            <a:fillRect/>
          </a:stretch>
        </p:blipFill>
        <p:spPr bwMode="auto">
          <a:xfrm>
            <a:off x="6357950" y="2500306"/>
            <a:ext cx="2500330" cy="3819525"/>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p:cNvSpPr>
            <a:spLocks noGrp="1"/>
          </p:cNvSpPr>
          <p:nvPr>
            <p:ph idx="1"/>
          </p:nvPr>
        </p:nvSpPr>
        <p:spPr>
          <a:xfrm>
            <a:off x="457200" y="1524000"/>
            <a:ext cx="6186502" cy="4572000"/>
          </a:xfrm>
        </p:spPr>
        <p:txBody>
          <a:bodyPr>
            <a:normAutofit fontScale="25000" lnSpcReduction="20000"/>
          </a:bodyPr>
          <a:lstStyle/>
          <a:p>
            <a:pPr algn="just" fontAlgn="base"/>
            <a:r>
              <a:rPr lang="it-IT" sz="8000" b="1" dirty="0" smtClean="0">
                <a:solidFill>
                  <a:srgbClr val="161FDC"/>
                </a:solidFill>
              </a:rPr>
              <a:t>NILDE IOTTI</a:t>
            </a:r>
            <a:r>
              <a:rPr lang="it-IT" sz="8000" b="1" dirty="0" smtClean="0"/>
              <a:t> (1920-1999)</a:t>
            </a:r>
            <a:endParaRPr lang="it-IT" sz="8000" dirty="0" smtClean="0"/>
          </a:p>
          <a:p>
            <a:pPr algn="just" fontAlgn="base">
              <a:buNone/>
            </a:pPr>
            <a:r>
              <a:rPr lang="it-IT" sz="8000" b="1" dirty="0" smtClean="0"/>
              <a:t>Prese </a:t>
            </a:r>
            <a:r>
              <a:rPr lang="it-IT" sz="8000" b="1" dirty="0" smtClean="0"/>
              <a:t>parte alla Resistenza contro il fascismo e fu molto attiva in </a:t>
            </a:r>
            <a:r>
              <a:rPr lang="it-IT" sz="8000" b="1" dirty="0" smtClean="0"/>
              <a:t>varie  </a:t>
            </a:r>
            <a:r>
              <a:rPr lang="it-IT" sz="8000" b="1" dirty="0" smtClean="0"/>
              <a:t>battaglie per il riconoscimento dei diritti delle donne, fino a diventare presidente dell’Unione </a:t>
            </a:r>
            <a:r>
              <a:rPr lang="it-IT" sz="8000" b="1" dirty="0" smtClean="0"/>
              <a:t>Donne italiane </a:t>
            </a:r>
            <a:r>
              <a:rPr lang="it-IT" sz="8000" b="1" dirty="0" smtClean="0"/>
              <a:t> </a:t>
            </a:r>
          </a:p>
          <a:p>
            <a:pPr algn="just" fontAlgn="base">
              <a:buNone/>
            </a:pPr>
            <a:r>
              <a:rPr lang="it-IT" sz="8000" b="1" dirty="0" smtClean="0"/>
              <a:t>Nel 1946 entrò nella Commissione dei 75 della Camera dei deputati, il gruppo incaricato della scrittura dei testi </a:t>
            </a:r>
            <a:r>
              <a:rPr lang="it-IT" sz="8000" b="1" dirty="0" smtClean="0"/>
              <a:t>della </a:t>
            </a:r>
            <a:r>
              <a:rPr lang="it-IT" sz="8000" b="1" dirty="0" err="1" smtClean="0"/>
              <a:t>Costitzione</a:t>
            </a:r>
            <a:endParaRPr lang="it-IT" sz="8000" b="1" dirty="0" smtClean="0"/>
          </a:p>
          <a:p>
            <a:pPr algn="just" fontAlgn="base">
              <a:buNone/>
            </a:pPr>
            <a:r>
              <a:rPr lang="it-IT" sz="8000" b="1" dirty="0" smtClean="0"/>
              <a:t>Dal 1948 al 1999 fu deputato alla Camera, e nel 1979 divenne la prima donna a ricoprire la carica di presidente della Camera e vi rimase per ben tre legislature, dal 1979 al 1992</a:t>
            </a:r>
            <a:r>
              <a:rPr lang="it-IT" sz="8000" b="1" dirty="0" smtClean="0"/>
              <a:t>.</a:t>
            </a:r>
            <a:endParaRPr lang="it-IT" sz="8000" b="1" dirty="0" smtClean="0"/>
          </a:p>
          <a:p>
            <a:pPr algn="just" fontAlgn="base">
              <a:buNone/>
            </a:pPr>
            <a:r>
              <a:rPr lang="it-IT" sz="8000" b="1" dirty="0" smtClean="0"/>
              <a:t>È stata il simbolo di una generazione di donne in lotta per l’emancipazione e per la rappresentanza femminile in politica, allora dominata esclusivamente da uomini. </a:t>
            </a:r>
          </a:p>
          <a:p>
            <a:pPr algn="just">
              <a:buNone/>
            </a:pPr>
            <a:r>
              <a:rPr lang="it-IT" dirty="0" smtClean="0"/>
              <a:t/>
            </a:r>
            <a:br>
              <a:rPr lang="it-IT" dirty="0" smtClean="0"/>
            </a:br>
            <a:endParaRPr lang="it-IT" dirty="0"/>
          </a:p>
        </p:txBody>
      </p:sp>
      <p:sp>
        <p:nvSpPr>
          <p:cNvPr id="10" name="Titolo 9"/>
          <p:cNvSpPr>
            <a:spLocks noGrp="1"/>
          </p:cNvSpPr>
          <p:nvPr>
            <p:ph type="title"/>
          </p:nvPr>
        </p:nvSpPr>
        <p:spPr>
          <a:xfrm>
            <a:off x="457200" y="152400"/>
            <a:ext cx="8229600" cy="847708"/>
          </a:xfrm>
        </p:spPr>
        <p:txBody>
          <a:bodyPr>
            <a:normAutofit/>
          </a:bodyPr>
          <a:lstStyle/>
          <a:p>
            <a:r>
              <a:rPr lang="it-IT" sz="30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DEDICATO A VOI, CHE CE L’AVETE FATTA</a:t>
            </a:r>
            <a:r>
              <a:rPr lang="it-IT"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it-IT" sz="3200" dirty="0"/>
          </a:p>
        </p:txBody>
      </p:sp>
      <p:sp>
        <p:nvSpPr>
          <p:cNvPr id="6" name="Rettangolo 5"/>
          <p:cNvSpPr/>
          <p:nvPr/>
        </p:nvSpPr>
        <p:spPr>
          <a:xfrm>
            <a:off x="1643042" y="642918"/>
            <a:ext cx="349776" cy="923330"/>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1746" name="AutoShape 2" descr="Risultati immagini per nilde io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48" name="AutoShape 4" descr="Risultati immagini per nilde io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50" name="AutoShape 6" descr="Risultati immagini per nilde iot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1752" name="Picture 8" descr="Risultati immagini"/>
          <p:cNvPicPr>
            <a:picLocks noChangeAspect="1" noChangeArrowheads="1"/>
          </p:cNvPicPr>
          <p:nvPr/>
        </p:nvPicPr>
        <p:blipFill>
          <a:blip r:embed="rId2"/>
          <a:srcRect/>
          <a:stretch>
            <a:fillRect/>
          </a:stretch>
        </p:blipFill>
        <p:spPr bwMode="auto">
          <a:xfrm>
            <a:off x="6715140" y="1928802"/>
            <a:ext cx="2028825" cy="307183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fade">
                                      <p:cBhvr>
                                        <p:cTn id="7" dur="2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egnaposto contenuto 17" descr="parità loading.jpg"/>
          <p:cNvPicPr>
            <a:picLocks noGrp="1" noChangeAspect="1"/>
          </p:cNvPicPr>
          <p:nvPr>
            <p:ph sz="half" idx="1"/>
          </p:nvPr>
        </p:nvPicPr>
        <p:blipFill>
          <a:blip r:embed="rId2"/>
          <a:stretch>
            <a:fillRect/>
          </a:stretch>
        </p:blipFill>
        <p:spPr>
          <a:xfrm>
            <a:off x="571472" y="1857364"/>
            <a:ext cx="3305203" cy="2000264"/>
          </a:xfrm>
        </p:spPr>
      </p:pic>
      <p:pic>
        <p:nvPicPr>
          <p:cNvPr id="1027" name="Picture 3" descr="C:\Users\patrizia\Pictures\Saved Pictures\immagini parità sessi - Cerca con Google_files\09-dicembre-1.jpg"/>
          <p:cNvPicPr>
            <a:picLocks noGrp="1" noChangeAspect="1" noChangeArrowheads="1"/>
          </p:cNvPicPr>
          <p:nvPr>
            <p:ph sz="half" idx="2"/>
          </p:nvPr>
        </p:nvPicPr>
        <p:blipFill>
          <a:blip r:embed="rId3"/>
          <a:stretch>
            <a:fillRect/>
          </a:stretch>
        </p:blipFill>
        <p:spPr bwMode="auto">
          <a:xfrm>
            <a:off x="4648200" y="2575567"/>
            <a:ext cx="4059238" cy="2468865"/>
          </a:xfrm>
          <a:prstGeom prst="rect">
            <a:avLst/>
          </a:prstGeom>
          <a:noFill/>
        </p:spPr>
      </p:pic>
      <p:pic>
        <p:nvPicPr>
          <p:cNvPr id="19" name="Immagine 18" descr="Parita tra i sessi.jpg"/>
          <p:cNvPicPr>
            <a:picLocks noChangeAspect="1"/>
          </p:cNvPicPr>
          <p:nvPr/>
        </p:nvPicPr>
        <p:blipFill>
          <a:blip r:embed="rId4"/>
          <a:stretch>
            <a:fillRect/>
          </a:stretch>
        </p:blipFill>
        <p:spPr>
          <a:xfrm>
            <a:off x="642910" y="4143380"/>
            <a:ext cx="2643206" cy="1928826"/>
          </a:xfrm>
          <a:prstGeom prst="rect">
            <a:avLst/>
          </a:prstGeom>
        </p:spPr>
      </p:pic>
      <p:sp>
        <p:nvSpPr>
          <p:cNvPr id="6" name="Titolo 5"/>
          <p:cNvSpPr>
            <a:spLocks noGrp="1"/>
          </p:cNvSpPr>
          <p:nvPr>
            <p:ph type="title"/>
          </p:nvPr>
        </p:nvSpPr>
        <p:spPr>
          <a:xfrm>
            <a:off x="428596" y="428604"/>
            <a:ext cx="8229600" cy="1219200"/>
          </a:xfrm>
        </p:spPr>
        <p:txBody>
          <a:bodyPr>
            <a:normAutofit fontScale="90000"/>
          </a:bodyPr>
          <a:lstStyle/>
          <a:p>
            <a:r>
              <a:rPr lang="it-IT" sz="4400" b="1" i="1" dirty="0" smtClean="0">
                <a:solidFill>
                  <a:schemeClr val="bg1">
                    <a:lumMod val="75000"/>
                    <a:lumOff val="25000"/>
                  </a:schemeClr>
                </a:solidFill>
              </a:rPr>
              <a:t>“ </a:t>
            </a:r>
            <a:r>
              <a:rPr lang="it-IT" sz="2000" b="1" i="1" dirty="0" smtClean="0">
                <a:solidFill>
                  <a:schemeClr val="bg1">
                    <a:lumMod val="75000"/>
                    <a:lumOff val="25000"/>
                  </a:schemeClr>
                </a:solidFill>
              </a:rPr>
              <a:t>T UTTI I CITTADINI HANNO </a:t>
            </a:r>
            <a:r>
              <a:rPr lang="it-IT" sz="2000" b="1" i="1" dirty="0" smtClean="0">
                <a:solidFill>
                  <a:schemeClr val="bg1">
                    <a:lumMod val="75000"/>
                    <a:lumOff val="25000"/>
                  </a:schemeClr>
                </a:solidFill>
              </a:rPr>
              <a:t>PA RI </a:t>
            </a:r>
            <a:r>
              <a:rPr lang="it-IT" sz="2000" b="1" i="1" dirty="0" smtClean="0">
                <a:solidFill>
                  <a:schemeClr val="bg1">
                    <a:lumMod val="75000"/>
                    <a:lumOff val="25000"/>
                  </a:schemeClr>
                </a:solidFill>
              </a:rPr>
              <a:t>DIGNITÀ SOCIALE E SONO UGUALI DAVANTI ALLA LEGGE SENZA DISTINZIONE </a:t>
            </a:r>
            <a:r>
              <a:rPr lang="it-IT" sz="2000" b="1" i="1" dirty="0" smtClean="0">
                <a:solidFill>
                  <a:schemeClr val="bg1">
                    <a:lumMod val="75000"/>
                    <a:lumOff val="25000"/>
                  </a:schemeClr>
                </a:solidFill>
              </a:rPr>
              <a:t> </a:t>
            </a:r>
            <a:r>
              <a:rPr lang="it-IT" sz="2000" b="1" i="1" dirty="0" err="1" smtClean="0">
                <a:solidFill>
                  <a:schemeClr val="bg1">
                    <a:lumMod val="75000"/>
                    <a:lumOff val="25000"/>
                  </a:schemeClr>
                </a:solidFill>
              </a:rPr>
              <a:t>DI</a:t>
            </a:r>
            <a:r>
              <a:rPr lang="it-IT" sz="2000" b="1" i="1" dirty="0" smtClean="0">
                <a:solidFill>
                  <a:schemeClr val="bg1">
                    <a:lumMod val="75000"/>
                    <a:lumOff val="25000"/>
                  </a:schemeClr>
                </a:solidFill>
              </a:rPr>
              <a:t>  </a:t>
            </a:r>
            <a:r>
              <a:rPr lang="it-IT" sz="2000" b="1" i="1" dirty="0" smtClean="0">
                <a:solidFill>
                  <a:schemeClr val="bg1">
                    <a:lumMod val="75000"/>
                    <a:lumOff val="25000"/>
                  </a:schemeClr>
                </a:solidFill>
              </a:rPr>
              <a:t>SESSO</a:t>
            </a:r>
            <a:r>
              <a:rPr lang="it-IT" sz="2000" b="1" i="1" dirty="0" smtClean="0">
                <a:solidFill>
                  <a:schemeClr val="bg1">
                    <a:lumMod val="75000"/>
                    <a:lumOff val="25000"/>
                  </a:schemeClr>
                </a:solidFill>
              </a:rPr>
              <a:t>,   </a:t>
            </a:r>
            <a:r>
              <a:rPr lang="it-IT" sz="2000" b="1" i="1" dirty="0" err="1" smtClean="0">
                <a:solidFill>
                  <a:schemeClr val="bg1">
                    <a:lumMod val="75000"/>
                    <a:lumOff val="25000"/>
                  </a:schemeClr>
                </a:solidFill>
              </a:rPr>
              <a:t>DI</a:t>
            </a:r>
            <a:r>
              <a:rPr lang="it-IT" sz="2000" b="1" i="1" dirty="0" smtClean="0">
                <a:solidFill>
                  <a:schemeClr val="bg1">
                    <a:lumMod val="75000"/>
                    <a:lumOff val="25000"/>
                  </a:schemeClr>
                </a:solidFill>
              </a:rPr>
              <a:t> RAZZA, </a:t>
            </a:r>
            <a:r>
              <a:rPr lang="it-IT" sz="2000" b="1" i="1" dirty="0" err="1" smtClean="0">
                <a:solidFill>
                  <a:schemeClr val="bg1">
                    <a:lumMod val="75000"/>
                    <a:lumOff val="25000"/>
                  </a:schemeClr>
                </a:solidFill>
              </a:rPr>
              <a:t>DI</a:t>
            </a:r>
            <a:r>
              <a:rPr lang="it-IT" sz="2000" b="1" i="1" dirty="0" smtClean="0">
                <a:solidFill>
                  <a:schemeClr val="bg1">
                    <a:lumMod val="75000"/>
                    <a:lumOff val="25000"/>
                  </a:schemeClr>
                </a:solidFill>
              </a:rPr>
              <a:t> LINGUA, </a:t>
            </a:r>
            <a:r>
              <a:rPr lang="it-IT" sz="2000" b="1" i="1" dirty="0" err="1" smtClean="0">
                <a:solidFill>
                  <a:schemeClr val="bg1">
                    <a:lumMod val="75000"/>
                    <a:lumOff val="25000"/>
                  </a:schemeClr>
                </a:solidFill>
              </a:rPr>
              <a:t>DI</a:t>
            </a:r>
            <a:r>
              <a:rPr lang="it-IT" sz="2000" b="1" i="1" dirty="0" smtClean="0">
                <a:solidFill>
                  <a:schemeClr val="bg1">
                    <a:lumMod val="75000"/>
                    <a:lumOff val="25000"/>
                  </a:schemeClr>
                </a:solidFill>
              </a:rPr>
              <a:t> RELIGIONE, </a:t>
            </a:r>
            <a:r>
              <a:rPr lang="it-IT" sz="2000" b="1" i="1" dirty="0" err="1" smtClean="0">
                <a:solidFill>
                  <a:schemeClr val="bg1">
                    <a:lumMod val="75000"/>
                    <a:lumOff val="25000"/>
                  </a:schemeClr>
                </a:solidFill>
              </a:rPr>
              <a:t>DI</a:t>
            </a:r>
            <a:r>
              <a:rPr lang="it-IT" sz="2000" b="1" i="1" dirty="0" smtClean="0">
                <a:solidFill>
                  <a:schemeClr val="bg1">
                    <a:lumMod val="75000"/>
                    <a:lumOff val="25000"/>
                  </a:schemeClr>
                </a:solidFill>
              </a:rPr>
              <a:t> OPINIONI POLITICHE, </a:t>
            </a:r>
            <a:r>
              <a:rPr lang="it-IT" sz="2000" b="1" i="1" dirty="0" err="1" smtClean="0">
                <a:solidFill>
                  <a:schemeClr val="bg1">
                    <a:lumMod val="75000"/>
                    <a:lumOff val="25000"/>
                  </a:schemeClr>
                </a:solidFill>
              </a:rPr>
              <a:t>DI</a:t>
            </a:r>
            <a:r>
              <a:rPr lang="it-IT" sz="2000" b="1" i="1" dirty="0" smtClean="0">
                <a:solidFill>
                  <a:schemeClr val="bg1">
                    <a:lumMod val="75000"/>
                    <a:lumOff val="25000"/>
                  </a:schemeClr>
                </a:solidFill>
              </a:rPr>
              <a:t> CONDIZIONI PERSONALI E SOCIALI.” Art. 3 della Costituzione italiana</a:t>
            </a:r>
            <a:endParaRPr lang="it-IT" sz="2000" dirty="0">
              <a:solidFill>
                <a:schemeClr val="bg1">
                  <a:lumMod val="75000"/>
                  <a:lumOff val="2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5794"/>
            <a:ext cx="5114932" cy="5310206"/>
          </a:xfrm>
        </p:spPr>
        <p:txBody>
          <a:bodyPr>
            <a:normAutofit fontScale="25000" lnSpcReduction="20000"/>
          </a:bodyPr>
          <a:lstStyle/>
          <a:p>
            <a:pPr fontAlgn="base">
              <a:buNone/>
            </a:pPr>
            <a:r>
              <a:rPr lang="it-IT" dirty="0" smtClean="0"/>
              <a:t/>
            </a:r>
            <a:br>
              <a:rPr lang="it-IT" dirty="0" smtClean="0"/>
            </a:br>
            <a:r>
              <a:rPr lang="it-IT" dirty="0" smtClean="0"/>
              <a:t/>
            </a:r>
            <a:br>
              <a:rPr lang="it-IT" dirty="0" smtClean="0"/>
            </a:br>
            <a:endParaRPr lang="it-IT" dirty="0" smtClean="0"/>
          </a:p>
          <a:p>
            <a:pPr fontAlgn="base">
              <a:buNone/>
            </a:pPr>
            <a:r>
              <a:rPr lang="it-IT" sz="7400" dirty="0" smtClean="0"/>
              <a:t>Anche lei lasciò il suo posto da insegnante di scuola elementare per dedicarsi interamente alla politica, nelle fila della Democrazia Cristiana. La sua vita, però, era cambiata per sempre già molti anni prima: a 17 anni, mentre era a scuola, </a:t>
            </a:r>
            <a:r>
              <a:rPr lang="it-IT" sz="7400" b="1" dirty="0" smtClean="0"/>
              <a:t>i nazifascisti costrinsero lei e i suoi compagni a vedere l’impiccagione di 30 prigionieri </a:t>
            </a:r>
            <a:r>
              <a:rPr lang="it-IT" sz="7400" dirty="0" smtClean="0"/>
              <a:t>e così decise di prendere parte alla Resistenza per combattere il fascismo. </a:t>
            </a:r>
          </a:p>
          <a:p>
            <a:pPr fontAlgn="base">
              <a:buNone/>
            </a:pPr>
            <a:r>
              <a:rPr lang="it-IT" sz="7400" dirty="0" smtClean="0"/>
              <a:t>E’ 2 stata deputato DC dal 1968 al 1992 e nel </a:t>
            </a:r>
            <a:r>
              <a:rPr lang="it-IT" sz="7400" dirty="0" smtClean="0"/>
              <a:t>1976</a:t>
            </a:r>
            <a:r>
              <a:rPr lang="it-IT" sz="7400" b="1" dirty="0" smtClean="0"/>
              <a:t> è diventata la prima donna ministro</a:t>
            </a:r>
            <a:r>
              <a:rPr lang="it-IT" sz="7400" dirty="0" smtClean="0"/>
              <a:t> (del Lavoro) della </a:t>
            </a:r>
            <a:r>
              <a:rPr lang="it-IT" sz="7400" dirty="0" smtClean="0"/>
              <a:t>storia della Repubblica . </a:t>
            </a:r>
            <a:r>
              <a:rPr lang="it-IT" sz="7400" dirty="0" smtClean="0"/>
              <a:t>È stata anche due volte ministro della </a:t>
            </a:r>
            <a:r>
              <a:rPr lang="it-IT" sz="7400" dirty="0" smtClean="0"/>
              <a:t>Sanità</a:t>
            </a:r>
            <a:endParaRPr lang="it-IT" sz="7400" dirty="0" smtClean="0"/>
          </a:p>
          <a:p>
            <a:pPr fontAlgn="base">
              <a:buNone/>
            </a:pPr>
            <a:r>
              <a:rPr lang="it-IT" sz="7400" dirty="0" smtClean="0"/>
              <a:t>Come politica </a:t>
            </a:r>
            <a:r>
              <a:rPr lang="it-IT" sz="7400" dirty="0" smtClean="0"/>
              <a:t>si è occupata soprattutto dei problemi delle donne: </a:t>
            </a:r>
            <a:r>
              <a:rPr lang="it-IT" sz="7400" b="1" dirty="0" smtClean="0"/>
              <a:t>è sua la legge sulle pari opportunità</a:t>
            </a:r>
            <a:r>
              <a:rPr lang="it-IT" sz="7400" dirty="0" smtClean="0"/>
              <a:t>, che è servita per avvicinare le donne alla parità di diritti nel mondo del lavoro. </a:t>
            </a:r>
          </a:p>
          <a:p>
            <a:r>
              <a:rPr lang="it-IT" sz="3800" dirty="0" smtClean="0"/>
              <a:t/>
            </a:r>
            <a:br>
              <a:rPr lang="it-IT" sz="3800" dirty="0" smtClean="0"/>
            </a:br>
            <a:endParaRPr lang="it-IT" sz="3800" dirty="0"/>
          </a:p>
        </p:txBody>
      </p:sp>
      <p:sp>
        <p:nvSpPr>
          <p:cNvPr id="3" name="Titolo 2"/>
          <p:cNvSpPr>
            <a:spLocks noGrp="1"/>
          </p:cNvSpPr>
          <p:nvPr>
            <p:ph type="title"/>
          </p:nvPr>
        </p:nvSpPr>
        <p:spPr>
          <a:xfrm>
            <a:off x="714348" y="214290"/>
            <a:ext cx="8215370" cy="1357322"/>
          </a:xfrm>
        </p:spPr>
        <p:txBody>
          <a:bodyPr>
            <a:normAutofit fontScale="90000"/>
          </a:bodyPr>
          <a:lstStyle/>
          <a:p>
            <a:pPr algn="ctr"/>
            <a:r>
              <a:rPr lang="it-IT" sz="4400" b="1" dirty="0" smtClean="0">
                <a:solidFill>
                  <a:schemeClr val="accent2"/>
                </a:solidFill>
              </a:rPr>
              <a:t>TINA ANSELMI (</a:t>
            </a:r>
            <a:r>
              <a:rPr lang="it-IT" sz="4400" b="1" dirty="0" smtClean="0">
                <a:solidFill>
                  <a:schemeClr val="accent2"/>
                </a:solidFill>
              </a:rPr>
              <a:t>1927-2016)</a:t>
            </a:r>
            <a:r>
              <a:rPr lang="it-IT" sz="4400" b="1" dirty="0" smtClean="0">
                <a:solidFill>
                  <a:schemeClr val="accent2"/>
                </a:solidFill>
              </a:rPr>
              <a:t/>
            </a:r>
            <a:br>
              <a:rPr lang="it-IT" sz="4400" b="1" dirty="0" smtClean="0">
                <a:solidFill>
                  <a:schemeClr val="accent2"/>
                </a:solidFill>
              </a:rPr>
            </a:br>
            <a:endParaRPr lang="it-IT" b="1" dirty="0">
              <a:solidFill>
                <a:schemeClr val="accent2"/>
              </a:solidFill>
            </a:endParaRPr>
          </a:p>
        </p:txBody>
      </p:sp>
      <p:pic>
        <p:nvPicPr>
          <p:cNvPr id="32770" name="Picture 2" descr="Immagine correlata"/>
          <p:cNvPicPr>
            <a:picLocks noChangeAspect="1" noChangeArrowheads="1"/>
          </p:cNvPicPr>
          <p:nvPr/>
        </p:nvPicPr>
        <p:blipFill>
          <a:blip r:embed="rId2"/>
          <a:srcRect/>
          <a:stretch>
            <a:fillRect/>
          </a:stretch>
        </p:blipFill>
        <p:spPr bwMode="auto">
          <a:xfrm>
            <a:off x="5500694" y="1928802"/>
            <a:ext cx="3214678" cy="300039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5900750" cy="4572000"/>
          </a:xfrm>
        </p:spPr>
        <p:txBody>
          <a:bodyPr>
            <a:normAutofit fontScale="25000" lnSpcReduction="20000"/>
          </a:bodyPr>
          <a:lstStyle/>
          <a:p>
            <a:pPr algn="just" fontAlgn="base">
              <a:buNone/>
            </a:pPr>
            <a:r>
              <a:rPr lang="it-IT" sz="8000" dirty="0" smtClean="0"/>
              <a:t>È stata partigiana, attivista antifascista, sostenitrice dei diritti delle donne e anche prima senatrice italiana. Si laureò in letteratura francese ed è poi diventata maestra. Fondò i Gruppi per la difesa della donna e per l’assistenza ai volontari della libertà, che coinvolsero circa 60mila donne e che divennero l’Unione Donne Italiane. Ha partecipato ai lavori per la scrittura della Costituzione: </a:t>
            </a:r>
            <a:r>
              <a:rPr lang="it-IT" sz="8000" b="1" dirty="0" smtClean="0"/>
              <a:t>fu lei a chiedere di </a:t>
            </a:r>
            <a:r>
              <a:rPr lang="it-IT" sz="8000" b="1" dirty="0" smtClean="0">
                <a:solidFill>
                  <a:srgbClr val="D60093"/>
                </a:solidFill>
              </a:rPr>
              <a:t>introdurre all’articolo 3 la frase «senza distinzione di sesso</a:t>
            </a:r>
            <a:r>
              <a:rPr lang="it-IT" sz="8000" b="1" dirty="0" smtClean="0"/>
              <a:t>»</a:t>
            </a:r>
            <a:r>
              <a:rPr lang="it-IT" sz="8000" dirty="0" smtClean="0"/>
              <a:t>. L’impegno politico di Lina Merlin ha portato all’abolizione della prostituzione, </a:t>
            </a:r>
            <a:r>
              <a:rPr lang="it-IT" sz="8000" b="1" dirty="0" smtClean="0"/>
              <a:t>l’eliminazione delle disparità tra figli adottivi e figli propri e </a:t>
            </a:r>
            <a:r>
              <a:rPr lang="it-IT" sz="8000" b="1" dirty="0" smtClean="0">
                <a:solidFill>
                  <a:srgbClr val="D60093"/>
                </a:solidFill>
              </a:rPr>
              <a:t>l’abolizione della “clausola di nubilato”</a:t>
            </a:r>
            <a:r>
              <a:rPr lang="it-IT" sz="8000" dirty="0" smtClean="0">
                <a:solidFill>
                  <a:srgbClr val="D60093"/>
                </a:solidFill>
              </a:rPr>
              <a:t>, che nei contratti di lavoro imponeva il licenziamento alle lavoratrici che si sposavano. </a:t>
            </a:r>
          </a:p>
          <a:p>
            <a:pPr algn="just" fontAlgn="base">
              <a:buNone/>
            </a:pPr>
            <a:endParaRPr lang="it-IT" sz="8000" dirty="0" smtClean="0"/>
          </a:p>
          <a:p>
            <a:pPr fontAlgn="base">
              <a:buNone/>
            </a:pPr>
            <a:r>
              <a:rPr lang="it-IT" dirty="0" smtClean="0">
                <a:solidFill>
                  <a:srgbClr val="D60093"/>
                </a:solidFill>
              </a:rPr>
              <a:t/>
            </a:r>
            <a:br>
              <a:rPr lang="it-IT" dirty="0" smtClean="0">
                <a:solidFill>
                  <a:srgbClr val="D60093"/>
                </a:solidFill>
              </a:rPr>
            </a:br>
            <a:r>
              <a:rPr lang="it-IT" dirty="0" smtClean="0"/>
              <a:t/>
            </a:r>
            <a:br>
              <a:rPr lang="it-IT" dirty="0" smtClean="0"/>
            </a:br>
            <a:endParaRPr lang="it-IT" dirty="0" smtClean="0"/>
          </a:p>
          <a:p>
            <a:endParaRPr lang="it-IT" dirty="0"/>
          </a:p>
        </p:txBody>
      </p:sp>
      <p:sp>
        <p:nvSpPr>
          <p:cNvPr id="3" name="Titolo 2"/>
          <p:cNvSpPr>
            <a:spLocks noGrp="1"/>
          </p:cNvSpPr>
          <p:nvPr>
            <p:ph type="title"/>
          </p:nvPr>
        </p:nvSpPr>
        <p:spPr>
          <a:xfrm>
            <a:off x="571472" y="214290"/>
            <a:ext cx="8229600" cy="1228748"/>
          </a:xfrm>
        </p:spPr>
        <p:txBody>
          <a:bodyPr>
            <a:normAutofit fontScale="90000"/>
          </a:bodyPr>
          <a:lstStyle/>
          <a:p>
            <a:pPr algn="ctr"/>
            <a:r>
              <a:rPr lang="it-IT"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LINA MERLIN</a:t>
            </a:r>
            <a:r>
              <a:rPr lang="it-IT"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it-IT"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it-IT"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(1887-1979)</a:t>
            </a:r>
            <a:endParaRPr lang="it-IT" dirty="0"/>
          </a:p>
        </p:txBody>
      </p:sp>
      <p:sp>
        <p:nvSpPr>
          <p:cNvPr id="33794" name="AutoShape 2" descr="Risultati immagini per lina merl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796" name="Picture 4" descr="Risultati immagini per lina merlin"/>
          <p:cNvPicPr>
            <a:picLocks noChangeAspect="1" noChangeArrowheads="1"/>
          </p:cNvPicPr>
          <p:nvPr/>
        </p:nvPicPr>
        <p:blipFill>
          <a:blip r:embed="rId2"/>
          <a:srcRect/>
          <a:stretch>
            <a:fillRect/>
          </a:stretch>
        </p:blipFill>
        <p:spPr bwMode="auto">
          <a:xfrm>
            <a:off x="6500826" y="1785926"/>
            <a:ext cx="2286016" cy="3214710"/>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428992" y="1071546"/>
            <a:ext cx="5500726" cy="5500726"/>
          </a:xfrm>
        </p:spPr>
        <p:txBody>
          <a:bodyPr>
            <a:normAutofit fontScale="25000" lnSpcReduction="20000"/>
          </a:bodyPr>
          <a:lstStyle/>
          <a:p>
            <a:pPr algn="just" fontAlgn="base">
              <a:buNone/>
            </a:pPr>
            <a:r>
              <a:rPr lang="it-IT" dirty="0" smtClean="0"/>
              <a:t/>
            </a:r>
            <a:br>
              <a:rPr lang="it-IT" dirty="0" smtClean="0"/>
            </a:br>
            <a:r>
              <a:rPr lang="it-IT" sz="8000" dirty="0" smtClean="0"/>
              <a:t>È</a:t>
            </a:r>
            <a:r>
              <a:rPr lang="it-IT" sz="8000" dirty="0" smtClean="0"/>
              <a:t> una delle donne italiane più famose al mondo grazie al </a:t>
            </a:r>
            <a:r>
              <a:rPr lang="it-IT" sz="8000" dirty="0" smtClean="0">
                <a:solidFill>
                  <a:schemeClr val="accent2"/>
                </a:solidFill>
              </a:rPr>
              <a:t>s</a:t>
            </a:r>
            <a:r>
              <a:rPr lang="it-IT" sz="8000" b="1" dirty="0" smtClean="0">
                <a:solidFill>
                  <a:schemeClr val="accent2"/>
                </a:solidFill>
              </a:rPr>
              <a:t>uo </a:t>
            </a:r>
            <a:r>
              <a:rPr lang="it-IT" sz="8000" b="1" dirty="0" smtClean="0">
                <a:solidFill>
                  <a:schemeClr val="accent2"/>
                </a:solidFill>
              </a:rPr>
              <a:t>impegno per la pace, per i diritti umani, delle donne e per l’autodeterminazione dei popoli</a:t>
            </a:r>
            <a:r>
              <a:rPr lang="it-IT" sz="8000" dirty="0" smtClean="0"/>
              <a:t> </a:t>
            </a:r>
            <a:r>
              <a:rPr lang="it-IT" sz="8000" dirty="0" smtClean="0"/>
              <a:t>Ha avuto un ruolo fondamentale in varie associazioni per il disarmo, contro </a:t>
            </a:r>
            <a:r>
              <a:rPr lang="it-IT" sz="8000" dirty="0" smtClean="0"/>
              <a:t>pena </a:t>
            </a:r>
            <a:r>
              <a:rPr lang="it-IT" sz="8000" dirty="0" smtClean="0"/>
              <a:t>di morte (su questo tema è stata delegata per </a:t>
            </a:r>
            <a:r>
              <a:rPr lang="it-IT" sz="8000" dirty="0" smtClean="0"/>
              <a:t>l‘Italia all’ONU) </a:t>
            </a:r>
            <a:r>
              <a:rPr lang="it-IT" sz="8000" dirty="0" smtClean="0"/>
              <a:t>e contro la fame nel mondo. </a:t>
            </a:r>
            <a:r>
              <a:rPr lang="it-IT" sz="8000" b="1" dirty="0" smtClean="0"/>
              <a:t>È stata eletta </a:t>
            </a:r>
            <a:r>
              <a:rPr lang="it-IT" sz="8000" b="1" dirty="0" smtClean="0"/>
              <a:t>deputata </a:t>
            </a:r>
            <a:r>
              <a:rPr lang="it-IT" sz="8000" b="1" dirty="0" smtClean="0"/>
              <a:t>soli 28 anni con il </a:t>
            </a:r>
            <a:r>
              <a:rPr lang="it-IT" sz="8000" b="1" dirty="0" smtClean="0">
                <a:solidFill>
                  <a:schemeClr val="accent2"/>
                </a:solidFill>
              </a:rPr>
              <a:t>Partito Radicale</a:t>
            </a:r>
            <a:r>
              <a:rPr lang="it-IT" sz="8000" dirty="0" smtClean="0"/>
              <a:t> ed è rimasta a lungo alla Camera nel corso degli anni ’70 e ’80</a:t>
            </a:r>
            <a:r>
              <a:rPr lang="it-IT" sz="8000" dirty="0" smtClean="0"/>
              <a:t>.</a:t>
            </a:r>
            <a:endParaRPr lang="it-IT" sz="8000" dirty="0" smtClean="0"/>
          </a:p>
          <a:p>
            <a:pPr algn="just" fontAlgn="base">
              <a:buNone/>
            </a:pPr>
            <a:r>
              <a:rPr lang="it-IT" sz="8000" dirty="0" smtClean="0"/>
              <a:t>È stata commissario europeo dal 1995 al 1999, nel 2006 ministro del Commercio internazionale e delle politiche europee, e dal 2008 al 2013 </a:t>
            </a:r>
            <a:r>
              <a:rPr lang="it-IT" sz="8000" dirty="0" smtClean="0">
                <a:solidFill>
                  <a:schemeClr val="accent2"/>
                </a:solidFill>
              </a:rPr>
              <a:t>vicepresidente del Senato</a:t>
            </a:r>
            <a:r>
              <a:rPr lang="it-IT" sz="8000" dirty="0" smtClean="0"/>
              <a:t>.</a:t>
            </a:r>
            <a:endParaRPr lang="it-IT" sz="8000" dirty="0" smtClean="0"/>
          </a:p>
          <a:p>
            <a:pPr algn="just" fontAlgn="base">
              <a:buNone/>
            </a:pPr>
            <a:r>
              <a:rPr lang="it-IT" sz="8000" dirty="0" smtClean="0"/>
              <a:t>Nel 2013 il presidente del Consiglio Enrico Letta l’ha chiamata come ministro degli Esteri, incarico che ha ricoperto fino a febbraio 2014</a:t>
            </a:r>
            <a:r>
              <a:rPr lang="it-IT" sz="8000" dirty="0" smtClean="0"/>
              <a:t>.</a:t>
            </a:r>
            <a:endParaRPr lang="it-IT" sz="8000" dirty="0" smtClean="0"/>
          </a:p>
          <a:p>
            <a:pPr algn="just" fontAlgn="base">
              <a:buNone/>
            </a:pPr>
            <a:r>
              <a:rPr lang="it-IT" sz="8000" b="1" dirty="0" smtClean="0"/>
              <a:t>La rivista </a:t>
            </a:r>
            <a:r>
              <a:rPr lang="it-IT" sz="8000" b="1" dirty="0" smtClean="0"/>
              <a:t>statunitense </a:t>
            </a:r>
            <a:r>
              <a:rPr lang="it-IT" sz="8000" b="1" i="1" dirty="0" err="1" smtClean="0"/>
              <a:t>Newsweek</a:t>
            </a:r>
            <a:r>
              <a:rPr lang="it-IT" sz="8000" b="1" dirty="0" smtClean="0"/>
              <a:t> l’ha inserita nell'elenco delle "</a:t>
            </a:r>
            <a:r>
              <a:rPr lang="it-IT" sz="8000" b="1" dirty="0" smtClean="0">
                <a:solidFill>
                  <a:schemeClr val="accent2"/>
                </a:solidFill>
              </a:rPr>
              <a:t>150 donne che muovono il mondo”.</a:t>
            </a:r>
            <a:endParaRPr lang="it-IT" sz="8000" dirty="0" smtClean="0">
              <a:solidFill>
                <a:schemeClr val="accent2"/>
              </a:solidFill>
            </a:endParaRPr>
          </a:p>
          <a:p>
            <a:r>
              <a:rPr lang="it-IT" dirty="0" smtClean="0"/>
              <a:t/>
            </a:r>
            <a:br>
              <a:rPr lang="it-IT" dirty="0" smtClean="0"/>
            </a:br>
            <a:endParaRPr lang="it-IT" dirty="0"/>
          </a:p>
        </p:txBody>
      </p:sp>
      <p:sp>
        <p:nvSpPr>
          <p:cNvPr id="3" name="Titolo 2"/>
          <p:cNvSpPr>
            <a:spLocks noGrp="1"/>
          </p:cNvSpPr>
          <p:nvPr>
            <p:ph type="title"/>
          </p:nvPr>
        </p:nvSpPr>
        <p:spPr>
          <a:xfrm>
            <a:off x="457200" y="152400"/>
            <a:ext cx="8229600" cy="91914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EMMA BONINO (1948)</a:t>
            </a:r>
            <a:endParaRPr lang="it-IT"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4" descr="Immagine correlata"/>
          <p:cNvPicPr>
            <a:picLocks noChangeAspect="1" noChangeArrowheads="1"/>
          </p:cNvPicPr>
          <p:nvPr/>
        </p:nvPicPr>
        <p:blipFill>
          <a:blip r:embed="rId2"/>
          <a:srcRect/>
          <a:stretch>
            <a:fillRect/>
          </a:stretch>
        </p:blipFill>
        <p:spPr bwMode="auto">
          <a:xfrm>
            <a:off x="357158" y="1357298"/>
            <a:ext cx="3143272" cy="2786082"/>
          </a:xfrm>
          <a:prstGeom prst="rect">
            <a:avLst/>
          </a:prstGeom>
          <a:noFill/>
        </p:spPr>
      </p:pic>
      <p:pic>
        <p:nvPicPr>
          <p:cNvPr id="34822" name="Picture 6" descr="Risultati immagini per emma bonino"/>
          <p:cNvPicPr>
            <a:picLocks noChangeAspect="1" noChangeArrowheads="1"/>
          </p:cNvPicPr>
          <p:nvPr/>
        </p:nvPicPr>
        <p:blipFill>
          <a:blip r:embed="rId3"/>
          <a:srcRect/>
          <a:stretch>
            <a:fillRect/>
          </a:stretch>
        </p:blipFill>
        <p:spPr bwMode="auto">
          <a:xfrm>
            <a:off x="500034" y="4429132"/>
            <a:ext cx="2733675" cy="16764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wipe(down)">
                                      <p:cBhvr>
                                        <p:cTn id="13"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8596" y="1142984"/>
            <a:ext cx="5257808" cy="5286412"/>
          </a:xfrm>
        </p:spPr>
        <p:txBody>
          <a:bodyPr>
            <a:normAutofit fontScale="25000" lnSpcReduction="20000"/>
          </a:bodyPr>
          <a:lstStyle/>
          <a:p>
            <a:pPr algn="just" fontAlgn="base"/>
            <a:r>
              <a:rPr lang="it-IT" dirty="0" smtClean="0"/>
              <a:t/>
            </a:r>
            <a:br>
              <a:rPr lang="it-IT" dirty="0" smtClean="0"/>
            </a:br>
            <a:r>
              <a:rPr lang="it-IT" dirty="0" smtClean="0"/>
              <a:t/>
            </a:r>
            <a:br>
              <a:rPr lang="it-IT" dirty="0" smtClean="0"/>
            </a:br>
            <a:r>
              <a:rPr lang="it-IT" sz="8000" dirty="0" smtClean="0"/>
              <a:t>Q</a:t>
            </a:r>
            <a:r>
              <a:rPr lang="it-IT" sz="8000" dirty="0" smtClean="0"/>
              <a:t>uando </a:t>
            </a:r>
            <a:r>
              <a:rPr lang="it-IT" sz="8000" dirty="0" smtClean="0"/>
              <a:t>non aveva ancora vent’anni ha cominciato a viaggiare per il mondo alternando il volontariato nei Paesi poveri allo studio in Giurisprudenza, materia in cui si è laureata prima di intraprendere la carriera di </a:t>
            </a:r>
            <a:r>
              <a:rPr lang="it-IT" sz="8000" b="1" dirty="0" smtClean="0"/>
              <a:t>giornalista</a:t>
            </a:r>
            <a:r>
              <a:rPr lang="it-IT" sz="8000" dirty="0" smtClean="0"/>
              <a:t>. </a:t>
            </a:r>
          </a:p>
          <a:p>
            <a:pPr algn="just" fontAlgn="base">
              <a:buNone/>
            </a:pPr>
            <a:r>
              <a:rPr lang="it-IT" sz="8000" b="1" dirty="0" smtClean="0"/>
              <a:t>Ha vinto un concorso  </a:t>
            </a:r>
            <a:r>
              <a:rPr lang="it-IT" sz="8000" b="1" dirty="0" smtClean="0"/>
              <a:t>all</a:t>
            </a:r>
            <a:r>
              <a:rPr lang="it-IT" sz="8000" b="1" dirty="0" smtClean="0">
                <a:hlinkClick r:id="rId2"/>
              </a:rPr>
              <a:t>’ONU</a:t>
            </a:r>
            <a:r>
              <a:rPr lang="it-IT" sz="8000" b="1" dirty="0" smtClean="0">
                <a:hlinkClick r:id="rId2"/>
              </a:rPr>
              <a:t> </a:t>
            </a:r>
            <a:r>
              <a:rPr lang="it-IT" sz="8000" b="1" dirty="0" smtClean="0"/>
              <a:t>ed è stata addetta stampa </a:t>
            </a:r>
            <a:r>
              <a:rPr lang="it-IT" sz="8000" b="1" dirty="0" smtClean="0"/>
              <a:t>alla FAO</a:t>
            </a:r>
            <a:r>
              <a:rPr lang="it-IT" sz="8000" dirty="0" smtClean="0"/>
              <a:t> e dal 1993 al 1998 portavoce dell’Italia del Programma alimentare mondiale in vari paesi, dall’Afghanistan all’ex Jugoslavia. Dal 1998 al 2012 è stata </a:t>
            </a:r>
            <a:r>
              <a:rPr lang="it-IT" sz="8000" b="1" dirty="0" smtClean="0"/>
              <a:t>rappresentante per il Sud Europa dell'Alto Commissariato per i Rifugiati</a:t>
            </a:r>
            <a:r>
              <a:rPr lang="it-IT" sz="8000" dirty="0" smtClean="0"/>
              <a:t> </a:t>
            </a:r>
            <a:r>
              <a:rPr lang="it-IT" sz="8000" dirty="0" smtClean="0"/>
              <a:t>dell'Onu </a:t>
            </a:r>
            <a:r>
              <a:rPr lang="it-IT" sz="8000" dirty="0" smtClean="0"/>
              <a:t>compiendo missioni in vari Paesi. </a:t>
            </a:r>
            <a:r>
              <a:rPr lang="it-IT" sz="8000" dirty="0" smtClean="0"/>
              <a:t>Ha ricevuto </a:t>
            </a:r>
            <a:r>
              <a:rPr lang="it-IT" sz="8000" dirty="0" smtClean="0"/>
              <a:t>vari premi per il suo impegno a favore dei diritti umani, in particolare a favore di migranti e rifugiati</a:t>
            </a:r>
            <a:r>
              <a:rPr lang="it-IT" sz="8000" dirty="0" smtClean="0"/>
              <a:t>.</a:t>
            </a:r>
            <a:endParaRPr lang="it-IT" sz="8000" dirty="0" smtClean="0"/>
          </a:p>
          <a:p>
            <a:pPr algn="just" fontAlgn="base">
              <a:buNone/>
            </a:pPr>
            <a:r>
              <a:rPr lang="it-IT" sz="8000" dirty="0" smtClean="0"/>
              <a:t>Il 16 marzo 2013 è stata eletta presidente della Camera dei deputati. </a:t>
            </a:r>
          </a:p>
          <a:p>
            <a:pPr>
              <a:buNone/>
            </a:pPr>
            <a:r>
              <a:rPr lang="it-IT" sz="8000" dirty="0" smtClean="0"/>
              <a:t/>
            </a:r>
            <a:br>
              <a:rPr lang="it-IT" sz="8000" dirty="0" smtClean="0"/>
            </a:br>
            <a:endParaRPr lang="it-IT" sz="8000" dirty="0"/>
          </a:p>
        </p:txBody>
      </p:sp>
      <p:sp>
        <p:nvSpPr>
          <p:cNvPr id="3" name="Titolo 2"/>
          <p:cNvSpPr>
            <a:spLocks noGrp="1"/>
          </p:cNvSpPr>
          <p:nvPr>
            <p:ph type="title"/>
          </p:nvPr>
        </p:nvSpPr>
        <p:spPr>
          <a:xfrm>
            <a:off x="457200" y="152400"/>
            <a:ext cx="8229600" cy="99058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b="1" spc="0" dirty="0" smtClean="0">
                <a:ln/>
                <a:solidFill>
                  <a:srgbClr val="9900CC"/>
                </a:solidFill>
                <a:effectLst/>
              </a:rPr>
              <a:t>LAURA BOLDRINI (1961)</a:t>
            </a:r>
            <a:endParaRPr lang="it-IT" b="1" spc="0" dirty="0">
              <a:ln/>
              <a:solidFill>
                <a:srgbClr val="9900CC"/>
              </a:solidFill>
              <a:effectLst/>
            </a:endParaRPr>
          </a:p>
        </p:txBody>
      </p:sp>
      <p:pic>
        <p:nvPicPr>
          <p:cNvPr id="4" name="Immagine 3" descr="https://www.focusjunior.it/content/uploads/site_stored/imgs/0002/044/p_00592070.jpg"/>
          <p:cNvPicPr/>
          <p:nvPr/>
        </p:nvPicPr>
        <p:blipFill>
          <a:blip r:embed="rId3"/>
          <a:srcRect/>
          <a:stretch>
            <a:fillRect/>
          </a:stretch>
        </p:blipFill>
        <p:spPr bwMode="auto">
          <a:xfrm>
            <a:off x="5715008" y="2214554"/>
            <a:ext cx="2786082" cy="2714645"/>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714744" y="1214422"/>
            <a:ext cx="5186370" cy="4572000"/>
          </a:xfrm>
        </p:spPr>
        <p:txBody>
          <a:bodyPr>
            <a:normAutofit fontScale="25000" lnSpcReduction="20000"/>
          </a:bodyPr>
          <a:lstStyle/>
          <a:p>
            <a:pPr algn="just" fontAlgn="base">
              <a:buNone/>
            </a:pPr>
            <a:r>
              <a:rPr lang="it-IT" sz="8800" dirty="0" smtClean="0"/>
              <a:t>Con 770.500 voti raccolti, </a:t>
            </a:r>
            <a:r>
              <a:rPr lang="it-IT" sz="8800" b="1" dirty="0" smtClean="0">
                <a:solidFill>
                  <a:schemeClr val="accent2"/>
                </a:solidFill>
              </a:rPr>
              <a:t>è il sindaco più votato della storia di Roma</a:t>
            </a:r>
            <a:r>
              <a:rPr lang="it-IT" sz="8800" dirty="0" smtClean="0"/>
              <a:t>. Non solo: è anche </a:t>
            </a:r>
            <a:r>
              <a:rPr lang="it-IT" sz="8800" b="1" dirty="0" smtClean="0"/>
              <a:t>il primo sindaco donna della capitale </a:t>
            </a:r>
            <a:r>
              <a:rPr lang="it-IT" sz="8800" dirty="0" smtClean="0"/>
              <a:t>nonché membro del Movimento Cinque </a:t>
            </a:r>
            <a:r>
              <a:rPr lang="it-IT" sz="8800" dirty="0" smtClean="0"/>
              <a:t>Stelle. Nella </a:t>
            </a:r>
            <a:r>
              <a:rPr lang="it-IT" sz="8800" dirty="0" smtClean="0"/>
              <a:t>precedente legislatura è stata consigliere comunale. Prima di laurearsi in Giurisprudenza, Raggi è stata anche baby </a:t>
            </a:r>
            <a:r>
              <a:rPr lang="it-IT" sz="8800" dirty="0" err="1" smtClean="0"/>
              <a:t>sitter</a:t>
            </a:r>
            <a:r>
              <a:rPr lang="it-IT" sz="8800" dirty="0" smtClean="0"/>
              <a:t>, cameriera e assistente </a:t>
            </a:r>
            <a:r>
              <a:rPr lang="it-IT" sz="8800" dirty="0" smtClean="0"/>
              <a:t> volontaria </a:t>
            </a:r>
            <a:r>
              <a:rPr lang="it-IT" sz="8800" dirty="0" smtClean="0"/>
              <a:t>nei canili.</a:t>
            </a:r>
          </a:p>
          <a:p>
            <a:pPr algn="just" fontAlgn="base">
              <a:buNone/>
            </a:pPr>
            <a:r>
              <a:rPr lang="it-IT" sz="8800" dirty="0" smtClean="0"/>
              <a:t>Ha </a:t>
            </a:r>
            <a:r>
              <a:rPr lang="it-IT" sz="8800" dirty="0" smtClean="0"/>
              <a:t>promesso di riportare la legalità a Roma, investendo nella </a:t>
            </a:r>
            <a:r>
              <a:rPr lang="it-IT" sz="8800" b="1" dirty="0" smtClean="0"/>
              <a:t>trasparenza dell’amministrazione, nell’efficienza del trasporto pubblico, nelle pari opportunità e nella difesa dell’ambiente.</a:t>
            </a:r>
            <a:endParaRPr lang="it-IT" sz="8800" dirty="0" smtClean="0"/>
          </a:p>
          <a:p>
            <a:pPr algn="just" fontAlgn="base">
              <a:buNone/>
            </a:pPr>
            <a:r>
              <a:rPr lang="it-IT" sz="8800" dirty="0" smtClean="0"/>
              <a:t/>
            </a:r>
            <a:br>
              <a:rPr lang="it-IT" sz="8800" dirty="0" smtClean="0"/>
            </a:br>
            <a:r>
              <a:rPr lang="it-IT" sz="8800" dirty="0" smtClean="0"/>
              <a:t/>
            </a:r>
            <a:br>
              <a:rPr lang="it-IT" sz="8800" dirty="0" smtClean="0"/>
            </a:br>
            <a:endParaRPr lang="it-IT" sz="8800" dirty="0" smtClean="0"/>
          </a:p>
          <a:p>
            <a:pPr algn="just" fontAlgn="base">
              <a:buNone/>
            </a:pPr>
            <a:r>
              <a:rPr lang="it-IT" sz="8800" dirty="0" smtClean="0"/>
              <a:t> </a:t>
            </a:r>
          </a:p>
          <a:p>
            <a:r>
              <a:rPr lang="it-IT" dirty="0" smtClean="0"/>
              <a:t/>
            </a:r>
            <a:br>
              <a:rPr lang="it-IT" dirty="0" smtClean="0"/>
            </a:br>
            <a:endParaRPr lang="it-IT" dirty="0"/>
          </a:p>
        </p:txBody>
      </p:sp>
      <p:sp>
        <p:nvSpPr>
          <p:cNvPr id="3" name="Titolo 2"/>
          <p:cNvSpPr>
            <a:spLocks noGrp="1"/>
          </p:cNvSpPr>
          <p:nvPr>
            <p:ph type="title"/>
          </p:nvPr>
        </p:nvSpPr>
        <p:spPr>
          <a:xfrm>
            <a:off x="457200" y="152400"/>
            <a:ext cx="8229600" cy="990584"/>
          </a:xfrm>
        </p:spPr>
        <p:txBody>
          <a:bodyPr/>
          <a:lstStyle/>
          <a:p>
            <a:pPr algn="ctr"/>
            <a:r>
              <a:rPr lang="it-IT" b="1" spc="0"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rPr>
              <a:t>VIRGINIA RAGGI(1978)</a:t>
            </a:r>
            <a:endParaRPr lang="it-IT" b="1" spc="0"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endParaRPr>
          </a:p>
        </p:txBody>
      </p:sp>
      <p:pic>
        <p:nvPicPr>
          <p:cNvPr id="4" name="Immagine 3" descr="https://www.focusjunior.it/content/uploads/site_stored/imgs/0002/047/p_00589055.jpg"/>
          <p:cNvPicPr/>
          <p:nvPr/>
        </p:nvPicPr>
        <p:blipFill>
          <a:blip r:embed="rId2"/>
          <a:srcRect/>
          <a:stretch>
            <a:fillRect/>
          </a:stretch>
        </p:blipFill>
        <p:spPr bwMode="auto">
          <a:xfrm>
            <a:off x="285720" y="2214554"/>
            <a:ext cx="3480662" cy="282575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5329246" cy="4572000"/>
          </a:xfrm>
        </p:spPr>
        <p:txBody>
          <a:bodyPr>
            <a:normAutofit fontScale="85000" lnSpcReduction="20000"/>
          </a:bodyPr>
          <a:lstStyle/>
          <a:p>
            <a:pPr marL="514350" indent="-514350" algn="just" fontAlgn="base">
              <a:buNone/>
            </a:pPr>
            <a:r>
              <a:rPr lang="it-IT" dirty="0" smtClean="0"/>
              <a:t>Premier israeliano in uno dei periodi più delicati della storia del paese. Affrontò crisi internazionali, contrasti militari e attentati. E’ stata spesso “paragonato” all’altra lady di ferro, la Thatcher, per il suo carattere duro e deciso, tanto che pare venisse ironicamente definita “l’unico vero uomo in Israele”.</a:t>
            </a:r>
          </a:p>
          <a:p>
            <a:pPr marL="514350" indent="-514350" algn="just">
              <a:buNone/>
            </a:pPr>
            <a:r>
              <a:rPr lang="it-IT" dirty="0" smtClean="0"/>
              <a:t>A Oriana Fallaci disse: </a:t>
            </a:r>
            <a:r>
              <a:rPr lang="it-IT" dirty="0" smtClean="0"/>
              <a:t>“Ho </a:t>
            </a:r>
            <a:r>
              <a:rPr lang="it-IT" dirty="0" smtClean="0"/>
              <a:t>imparato a sparare, naturalmente, ma non mi è mai capitato di uccider qualcuno. Lo dico senza sollievo: non v’è alcuna differenza tra uccidere e prendere decisioni per cui mandi gli altri a uccidere. </a:t>
            </a:r>
            <a:r>
              <a:rPr lang="it-IT" dirty="0" smtClean="0"/>
              <a:t>“</a:t>
            </a:r>
            <a:endParaRPr lang="it-IT" dirty="0"/>
          </a:p>
        </p:txBody>
      </p:sp>
      <p:sp>
        <p:nvSpPr>
          <p:cNvPr id="3" name="Titolo 2"/>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GOLDA  MEIR(1898-1978)</a:t>
            </a:r>
            <a:endParaRPr lang="it-IT"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Immagine 3" descr="Golda_Meir"/>
          <p:cNvPicPr/>
          <p:nvPr/>
        </p:nvPicPr>
        <p:blipFill>
          <a:blip r:embed="rId2"/>
          <a:srcRect/>
          <a:stretch>
            <a:fillRect/>
          </a:stretch>
        </p:blipFill>
        <p:spPr bwMode="auto">
          <a:xfrm>
            <a:off x="5929323" y="1571612"/>
            <a:ext cx="2928958" cy="385765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5472122" cy="4572000"/>
          </a:xfrm>
        </p:spPr>
        <p:txBody>
          <a:bodyPr>
            <a:normAutofit fontScale="25000" lnSpcReduction="20000"/>
          </a:bodyPr>
          <a:lstStyle/>
          <a:p>
            <a:pPr algn="just"/>
            <a:r>
              <a:rPr lang="it-IT" sz="6400" dirty="0" smtClean="0"/>
              <a:t>Per anni attiva nella difesa dei diritti umani in Birmania, paese  oppresso, fino a poco tempo fa da una rigida dittatura militare, nobel per la pace nel 1991 , “Orchidea di Ferro” non ha meritato questo soprannome per caso. Sorretta da una volontà incrollabile, </a:t>
            </a:r>
            <a:r>
              <a:rPr lang="it-IT" sz="6400" dirty="0" err="1" smtClean="0"/>
              <a:t>Aung</a:t>
            </a:r>
            <a:r>
              <a:rPr lang="it-IT" sz="6400" dirty="0" smtClean="0"/>
              <a:t> San </a:t>
            </a:r>
            <a:r>
              <a:rPr lang="it-IT" sz="6400" dirty="0" err="1" smtClean="0"/>
              <a:t>Suu</a:t>
            </a:r>
            <a:r>
              <a:rPr lang="it-IT" sz="6400" dirty="0" smtClean="0"/>
              <a:t> </a:t>
            </a:r>
            <a:r>
              <a:rPr lang="it-IT" sz="6400" dirty="0" err="1" smtClean="0"/>
              <a:t>Kyi</a:t>
            </a:r>
            <a:r>
              <a:rPr lang="it-IT" sz="6400" dirty="0" smtClean="0"/>
              <a:t>, oggi Primo consigliere di Stato  e ministro degli Esteri della  Birmania , </a:t>
            </a:r>
            <a:r>
              <a:rPr lang="it-IT" sz="6400" dirty="0" smtClean="0"/>
              <a:t>è passata attraverso prove che solo pochi giganti della Storia hanno saputo </a:t>
            </a:r>
            <a:r>
              <a:rPr lang="it-IT" sz="6400" dirty="0" smtClean="0"/>
              <a:t>superar.</a:t>
            </a:r>
            <a:endParaRPr lang="it-IT" sz="6400" dirty="0" smtClean="0"/>
          </a:p>
          <a:p>
            <a:pPr algn="just">
              <a:buNone/>
            </a:pPr>
            <a:r>
              <a:rPr lang="it-IT" sz="6400" dirty="0" smtClean="0"/>
              <a:t/>
            </a:r>
            <a:br>
              <a:rPr lang="it-IT" sz="6400" dirty="0" smtClean="0"/>
            </a:br>
            <a:r>
              <a:rPr lang="it-IT" sz="6400" dirty="0" smtClean="0"/>
              <a:t/>
            </a:r>
            <a:br>
              <a:rPr lang="it-IT" sz="6400" dirty="0" smtClean="0"/>
            </a:br>
            <a:r>
              <a:rPr lang="it-IT" sz="6400" dirty="0" smtClean="0"/>
              <a:t>Più di 15 anni (in un periodo lungo 21) agli arresti dopo la </a:t>
            </a:r>
            <a:r>
              <a:rPr lang="it-IT" sz="6400" dirty="0" smtClean="0"/>
              <a:t> </a:t>
            </a:r>
            <a:r>
              <a:rPr lang="it-IT" sz="6400" dirty="0" smtClean="0"/>
              <a:t>vittoria alle elezioni del 1990, annullate dai militari, </a:t>
            </a:r>
            <a:r>
              <a:rPr lang="it-IT" sz="6400" dirty="0" err="1" smtClean="0"/>
              <a:t>Suu</a:t>
            </a:r>
            <a:r>
              <a:rPr lang="it-IT" sz="6400" dirty="0" smtClean="0"/>
              <a:t> </a:t>
            </a:r>
            <a:r>
              <a:rPr lang="it-IT" sz="6400" dirty="0" err="1" smtClean="0"/>
              <a:t>Kyi</a:t>
            </a:r>
            <a:r>
              <a:rPr lang="it-IT" sz="6400" dirty="0" smtClean="0"/>
              <a:t> ha rinunciato a tutto per il suo popolo</a:t>
            </a:r>
            <a:r>
              <a:rPr lang="it-IT" sz="6400" dirty="0" smtClean="0"/>
              <a:t>: </a:t>
            </a:r>
            <a:r>
              <a:rPr lang="it-IT" sz="6400" dirty="0" smtClean="0"/>
              <a:t>ha vissuto in solitudine quasi assoluta fino all’inaspettato ritorno alla democrazia pilotato dai generali e, quindi, alla liberazione nel novembre 2010. </a:t>
            </a:r>
            <a:br>
              <a:rPr lang="it-IT" sz="6400" dirty="0" smtClean="0"/>
            </a:br>
            <a:r>
              <a:rPr lang="it-IT" sz="6400" dirty="0" smtClean="0"/>
              <a:t/>
            </a:r>
            <a:br>
              <a:rPr lang="it-IT" sz="6400" dirty="0" smtClean="0"/>
            </a:br>
            <a:r>
              <a:rPr lang="it-IT" sz="6400" dirty="0" smtClean="0"/>
              <a:t>Da allora, la Signora ha riversato la sua </a:t>
            </a:r>
            <a:r>
              <a:rPr lang="it-IT" sz="6400" dirty="0" smtClean="0"/>
              <a:t>forza nella passione politica. Non è diventata presidente (la costituzione è studiata per impedirglielo). Ma, di fatto, è come se lo fosse. E lei lo sa: «Sarò comunque io a indicare la strada alla Birmania», ha detto poco prima delle ultime consultazioni elettorali che hanno dato al suo partito.  </a:t>
            </a:r>
            <a:r>
              <a:rPr lang="it-IT" sz="6400" dirty="0" err="1" smtClean="0"/>
              <a:t>Aung</a:t>
            </a:r>
            <a:r>
              <a:rPr lang="it-IT" sz="6400" dirty="0" smtClean="0"/>
              <a:t> San </a:t>
            </a:r>
            <a:r>
              <a:rPr lang="it-IT" sz="6400" dirty="0" err="1" smtClean="0"/>
              <a:t>Suu</a:t>
            </a:r>
            <a:r>
              <a:rPr lang="it-IT" sz="6400" dirty="0" smtClean="0"/>
              <a:t> </a:t>
            </a:r>
            <a:r>
              <a:rPr lang="it-IT" sz="6400" dirty="0" err="1" smtClean="0"/>
              <a:t>Kyi</a:t>
            </a:r>
            <a:r>
              <a:rPr lang="it-IT" sz="6400" dirty="0" smtClean="0"/>
              <a:t> oggi ha 71 anni. Ma la sua vita è appena (</a:t>
            </a:r>
            <a:r>
              <a:rPr lang="it-IT" sz="6400" dirty="0" err="1" smtClean="0"/>
              <a:t>ri</a:t>
            </a:r>
            <a:r>
              <a:rPr lang="it-IT" sz="6400" dirty="0" smtClean="0"/>
              <a:t>)cominciata</a:t>
            </a:r>
          </a:p>
        </p:txBody>
      </p:sp>
      <p:sp>
        <p:nvSpPr>
          <p:cNvPr id="3" name="Titolo 2"/>
          <p:cNvSpPr>
            <a:spLocks noGrp="1"/>
          </p:cNvSpPr>
          <p:nvPr>
            <p:ph type="title"/>
          </p:nvPr>
        </p:nvSpPr>
        <p:spPr>
          <a:xfrm>
            <a:off x="571472" y="285728"/>
            <a:ext cx="8115328" cy="1085872"/>
          </a:xfrm>
          <a:noFill/>
        </p:spPr>
        <p:style>
          <a:lnRef idx="2">
            <a:schemeClr val="dk1"/>
          </a:lnRef>
          <a:fillRef idx="1">
            <a:schemeClr val="lt1"/>
          </a:fillRef>
          <a:effectRef idx="0">
            <a:schemeClr val="dk1"/>
          </a:effectRef>
          <a:fontRef idx="minor">
            <a:schemeClr val="dk1"/>
          </a:fontRef>
        </p:style>
        <p:txBody>
          <a:bodyPr>
            <a:noAutofit/>
          </a:bodyPr>
          <a:lstStyle/>
          <a:p>
            <a:pPr algn="ctr"/>
            <a:r>
              <a:rPr lang="it-IT" sz="3600" dirty="0" smtClean="0"/>
              <a:t> </a:t>
            </a:r>
            <a:r>
              <a:rPr lang="it-IT" sz="3600" b="1" spc="50" dirty="0" smtClean="0">
                <a:ln w="12700" cmpd="sng">
                  <a:solidFill>
                    <a:schemeClr val="accent6">
                      <a:satMod val="120000"/>
                      <a:shade val="80000"/>
                    </a:schemeClr>
                  </a:solidFill>
                  <a:prstDash val="solid"/>
                </a:ln>
                <a:solidFill>
                  <a:srgbClr val="00B0F0"/>
                </a:solidFill>
                <a:effectLst>
                  <a:glow rad="53100">
                    <a:schemeClr val="accent6">
                      <a:satMod val="180000"/>
                      <a:alpha val="30000"/>
                    </a:schemeClr>
                  </a:glow>
                </a:effectLst>
              </a:rPr>
              <a:t>AUNG SAN SUU KYI</a:t>
            </a:r>
            <a:r>
              <a:rPr lang="it-IT" sz="3600" dirty="0" smtClean="0">
                <a:solidFill>
                  <a:srgbClr val="00B0F0"/>
                </a:solidFill>
              </a:rPr>
              <a:t/>
            </a:r>
            <a:br>
              <a:rPr lang="it-IT" sz="3600" dirty="0" smtClean="0">
                <a:solidFill>
                  <a:srgbClr val="00B0F0"/>
                </a:solidFill>
              </a:rPr>
            </a:br>
            <a:r>
              <a:rPr lang="it-IT" sz="3600" dirty="0" smtClean="0">
                <a:solidFill>
                  <a:srgbClr val="00B0F0"/>
                </a:solidFill>
              </a:rPr>
              <a:t>(1945)</a:t>
            </a:r>
            <a:endParaRPr lang="it-IT" sz="3600" dirty="0">
              <a:solidFill>
                <a:srgbClr val="00B0F0"/>
              </a:solidFill>
            </a:endParaRPr>
          </a:p>
        </p:txBody>
      </p:sp>
      <p:pic>
        <p:nvPicPr>
          <p:cNvPr id="35842" name="Picture 2" descr="Remise du Prix Sakharov Ã  Aung San Suu Kyi Strasbourg 22 octobre 2013-04 (cropped).jpg"/>
          <p:cNvPicPr>
            <a:picLocks noChangeAspect="1" noChangeArrowheads="1"/>
          </p:cNvPicPr>
          <p:nvPr/>
        </p:nvPicPr>
        <p:blipFill>
          <a:blip r:embed="rId2"/>
          <a:srcRect/>
          <a:stretch>
            <a:fillRect/>
          </a:stretch>
        </p:blipFill>
        <p:spPr bwMode="auto">
          <a:xfrm>
            <a:off x="6143636" y="2000240"/>
            <a:ext cx="2476500" cy="3000396"/>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00034" y="928670"/>
            <a:ext cx="6000792" cy="5929330"/>
          </a:xfrm>
        </p:spPr>
        <p:txBody>
          <a:bodyPr>
            <a:noAutofit/>
          </a:bodyPr>
          <a:lstStyle/>
          <a:p>
            <a:pPr algn="just">
              <a:buNone/>
            </a:pPr>
            <a:r>
              <a:rPr lang="it-IT" sz="1800" dirty="0" err="1" smtClean="0"/>
              <a:t>Wangari</a:t>
            </a:r>
            <a:r>
              <a:rPr lang="it-IT" sz="1800" dirty="0" smtClean="0"/>
              <a:t> </a:t>
            </a:r>
            <a:r>
              <a:rPr lang="it-IT" sz="1800" dirty="0" err="1" smtClean="0"/>
              <a:t>Maathai</a:t>
            </a:r>
            <a:r>
              <a:rPr lang="it-IT" sz="1800" dirty="0" smtClean="0"/>
              <a:t>, anche conosciuta come la “signora degli alberi”, è nata a </a:t>
            </a:r>
            <a:r>
              <a:rPr lang="it-IT" sz="1800" dirty="0" err="1" smtClean="0"/>
              <a:t>Nyeri</a:t>
            </a:r>
            <a:r>
              <a:rPr lang="it-IT" sz="1800" dirty="0" smtClean="0"/>
              <a:t> in Kenya nel 1940. Ottiene la cattedra di veterinaria all’università di Nairobi appena dopo essersi laureata in scienze biologiche. È stata la prima donna keniota a laurearsi e a ricoprire un incarico </a:t>
            </a:r>
            <a:r>
              <a:rPr lang="it-IT" sz="1800" dirty="0" smtClean="0"/>
              <a:t>tanto importante</a:t>
            </a:r>
            <a:r>
              <a:rPr lang="it-IT" sz="1800" dirty="0" smtClean="0"/>
              <a:t>. Dal 1981 al 1987 è stata la presidentessa del Consiglio nazionale delle donne del Kenya. Nel 1977 </a:t>
            </a:r>
            <a:r>
              <a:rPr lang="it-IT" sz="1800" b="1" dirty="0" smtClean="0"/>
              <a:t>ha fondato il movimento “</a:t>
            </a:r>
            <a:r>
              <a:rPr lang="it-IT" sz="1800" b="1" dirty="0" smtClean="0">
                <a:solidFill>
                  <a:srgbClr val="48F258"/>
                </a:solidFill>
              </a:rPr>
              <a:t>Green </a:t>
            </a:r>
            <a:r>
              <a:rPr lang="it-IT" sz="1800" b="1" dirty="0" err="1" smtClean="0">
                <a:solidFill>
                  <a:srgbClr val="48F258"/>
                </a:solidFill>
              </a:rPr>
              <a:t>Belt</a:t>
            </a:r>
            <a:r>
              <a:rPr lang="it-IT" sz="1800" b="1" dirty="0" smtClean="0">
                <a:solidFill>
                  <a:srgbClr val="48F258"/>
                </a:solidFill>
              </a:rPr>
              <a:t> </a:t>
            </a:r>
            <a:r>
              <a:rPr lang="it-IT" sz="1800" b="1" dirty="0" err="1" smtClean="0">
                <a:solidFill>
                  <a:srgbClr val="48F258"/>
                </a:solidFill>
              </a:rPr>
              <a:t>Movement</a:t>
            </a:r>
            <a:r>
              <a:rPr lang="it-IT" sz="1800" b="1" dirty="0" smtClean="0"/>
              <a:t>“</a:t>
            </a:r>
            <a:r>
              <a:rPr lang="it-IT" sz="1800" dirty="0" smtClean="0"/>
              <a:t>, un’organizzazione incentrata sulla salvaguardia dell’ambiente e il miglioramento della qualità della vita delle </a:t>
            </a:r>
            <a:r>
              <a:rPr lang="it-IT" sz="1800" dirty="0" smtClean="0"/>
              <a:t>donne.</a:t>
            </a:r>
            <a:endParaRPr lang="it-IT" sz="1800" dirty="0" smtClean="0"/>
          </a:p>
          <a:p>
            <a:pPr algn="just">
              <a:buNone/>
            </a:pPr>
            <a:r>
              <a:rPr lang="it-IT" sz="1800" dirty="0" smtClean="0"/>
              <a:t> Dall’anno </a:t>
            </a:r>
            <a:r>
              <a:rPr lang="it-IT" sz="1800" dirty="0" smtClean="0"/>
              <a:t>della sua fondazione, il movimento ha piantato più di 51 milioni di alberi lungo tutto il continente africano per combattere la desertificazione e contrastare il deterioramento del terreno. Sono oltre 30 mila le donne a cui è stata insegnata la silvicoltura, la lavorazione degli alimenti e l’apicoltura. Nel 2004 </a:t>
            </a:r>
            <a:r>
              <a:rPr lang="it-IT" sz="1800" dirty="0" err="1" smtClean="0"/>
              <a:t>Wangari</a:t>
            </a:r>
            <a:r>
              <a:rPr lang="it-IT" sz="1800" dirty="0" smtClean="0"/>
              <a:t> </a:t>
            </a:r>
            <a:r>
              <a:rPr lang="it-IT" sz="1800" dirty="0" err="1" smtClean="0"/>
              <a:t>Maathai</a:t>
            </a:r>
            <a:r>
              <a:rPr lang="it-IT" sz="1800" dirty="0" smtClean="0"/>
              <a:t> viene insignita del Premio Nobel per la Pace “per il suo contributo ad uno sviluppo sostenibile, alla democrazia e alla pace”. Muore nel 2011 .</a:t>
            </a:r>
          </a:p>
          <a:p>
            <a:pPr algn="just">
              <a:buNone/>
            </a:pPr>
            <a:endParaRPr lang="it-IT" sz="1800" dirty="0"/>
          </a:p>
        </p:txBody>
      </p:sp>
      <p:sp>
        <p:nvSpPr>
          <p:cNvPr id="3" name="Titolo 2"/>
          <p:cNvSpPr>
            <a:spLocks noGrp="1"/>
          </p:cNvSpPr>
          <p:nvPr>
            <p:ph type="title"/>
          </p:nvPr>
        </p:nvSpPr>
        <p:spPr>
          <a:xfrm>
            <a:off x="1214414" y="285728"/>
            <a:ext cx="6929486" cy="642942"/>
          </a:xfrm>
        </p:spPr>
        <p:txBody>
          <a:bodyPr>
            <a:noAutofit/>
          </a:bodyPr>
          <a:lstStyle/>
          <a:p>
            <a:pPr algn="ctr"/>
            <a:r>
              <a:rPr lang="it-IT" sz="3600" b="1" dirty="0" smtClean="0">
                <a:solidFill>
                  <a:srgbClr val="48F258"/>
                </a:solidFill>
              </a:rPr>
              <a:t>WANGARI  MAATHAI(1940-2011)</a:t>
            </a:r>
            <a:endParaRPr lang="it-IT" sz="4400" b="1" dirty="0">
              <a:solidFill>
                <a:srgbClr val="48F258"/>
              </a:solidFill>
            </a:endParaRPr>
          </a:p>
        </p:txBody>
      </p:sp>
      <p:pic>
        <p:nvPicPr>
          <p:cNvPr id="39938" name="Picture 2" descr="Wangari Maathai"/>
          <p:cNvPicPr>
            <a:picLocks noChangeAspect="1" noChangeArrowheads="1"/>
          </p:cNvPicPr>
          <p:nvPr/>
        </p:nvPicPr>
        <p:blipFill>
          <a:blip r:embed="rId2"/>
          <a:srcRect/>
          <a:stretch>
            <a:fillRect/>
          </a:stretch>
        </p:blipFill>
        <p:spPr bwMode="auto">
          <a:xfrm>
            <a:off x="6429388" y="2000240"/>
            <a:ext cx="2500330" cy="271464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71546"/>
            <a:ext cx="5400684" cy="5024454"/>
          </a:xfrm>
        </p:spPr>
        <p:txBody>
          <a:bodyPr>
            <a:normAutofit fontScale="55000" lnSpcReduction="20000"/>
          </a:bodyPr>
          <a:lstStyle/>
          <a:p>
            <a:pPr algn="just" fontAlgn="base">
              <a:buNone/>
            </a:pPr>
            <a:r>
              <a:rPr lang="it-IT" dirty="0" smtClean="0"/>
              <a:t/>
            </a:r>
            <a:br>
              <a:rPr lang="it-IT" dirty="0" smtClean="0"/>
            </a:br>
            <a:r>
              <a:rPr lang="it-IT" sz="3500" dirty="0" smtClean="0"/>
              <a:t>Fu</a:t>
            </a:r>
            <a:r>
              <a:rPr lang="it-IT" sz="3500" dirty="0" smtClean="0"/>
              <a:t> primo ministro del Regno Unito dal 4 maggio 1979 al 28 novembre 1990. Fu anche la prima donna ad aver ricoperto la carica di primo </a:t>
            </a:r>
            <a:r>
              <a:rPr lang="it-IT" sz="3500" dirty="0" smtClean="0"/>
              <a:t>ministro.</a:t>
            </a:r>
            <a:r>
              <a:rPr lang="it-IT" sz="3500" baseline="30000" dirty="0" smtClean="0"/>
              <a:t> </a:t>
            </a:r>
            <a:r>
              <a:rPr lang="it-IT" sz="3500" dirty="0" smtClean="0"/>
              <a:t> 1975 al </a:t>
            </a:r>
            <a:r>
              <a:rPr lang="it-IT" sz="3500" dirty="0" smtClean="0"/>
              <a:t>1990</a:t>
            </a:r>
          </a:p>
          <a:p>
            <a:pPr algn="just" fontAlgn="base">
              <a:buNone/>
            </a:pPr>
            <a:r>
              <a:rPr lang="it-IT" sz="3500" dirty="0" smtClean="0"/>
              <a:t> fu inoltre leader del Partito conservatore </a:t>
            </a:r>
            <a:r>
              <a:rPr lang="it-IT" sz="3500" dirty="0" smtClean="0"/>
              <a:t>britannico</a:t>
            </a:r>
            <a:r>
              <a:rPr lang="it-IT" sz="3500" dirty="0" smtClean="0"/>
              <a:t> Il 7 dicembre 1990 venne insignita del titolo nobiliare di Baronessa di </a:t>
            </a:r>
            <a:r>
              <a:rPr lang="it-IT" sz="3500" dirty="0" err="1" smtClean="0"/>
              <a:t>Kesteven</a:t>
            </a:r>
            <a:r>
              <a:rPr lang="it-IT" sz="3500" dirty="0" smtClean="0"/>
              <a:t> nella contea del </a:t>
            </a:r>
            <a:r>
              <a:rPr lang="it-IT" sz="3500" dirty="0" err="1" smtClean="0"/>
              <a:t>Lincolnshire</a:t>
            </a:r>
            <a:r>
              <a:rPr lang="it-IT" sz="3500" dirty="0" smtClean="0"/>
              <a:t>. Al </a:t>
            </a:r>
            <a:r>
              <a:rPr lang="it-IT" sz="3500" dirty="0" smtClean="0"/>
              <a:t>suo nome è legata la corrente politica denominata </a:t>
            </a:r>
            <a:r>
              <a:rPr lang="it-IT" sz="3500" dirty="0" err="1" smtClean="0"/>
              <a:t>Thatcherismo</a:t>
            </a:r>
            <a:r>
              <a:rPr lang="it-IT" sz="3500" dirty="0" smtClean="0"/>
              <a:t>, che fonde il conservatorismo con il liberismo e il periodo britannico degli anni </a:t>
            </a:r>
            <a:r>
              <a:rPr lang="it-IT" sz="3500" dirty="0" smtClean="0"/>
              <a:t>ottanta</a:t>
            </a:r>
            <a:r>
              <a:rPr lang="it-IT" sz="3500" dirty="0" smtClean="0"/>
              <a:t> è detto </a:t>
            </a:r>
            <a:r>
              <a:rPr lang="it-IT" sz="3500" i="1" dirty="0" smtClean="0"/>
              <a:t>era </a:t>
            </a:r>
            <a:r>
              <a:rPr lang="it-IT" sz="3500" i="1" dirty="0" err="1" smtClean="0"/>
              <a:t>thatcheriana</a:t>
            </a:r>
            <a:r>
              <a:rPr lang="it-IT" sz="3500" dirty="0" smtClean="0"/>
              <a:t>.</a:t>
            </a:r>
            <a:r>
              <a:rPr lang="it-IT" sz="3500" baseline="30000" dirty="0" smtClean="0">
                <a:hlinkClick r:id="rId2"/>
              </a:rPr>
              <a:t>[3]</a:t>
            </a:r>
            <a:r>
              <a:rPr lang="it-IT" sz="3500" dirty="0" smtClean="0"/>
              <a:t> Era conosciuta anche come la </a:t>
            </a:r>
            <a:r>
              <a:rPr lang="it-IT" sz="3500" i="1" dirty="0" smtClean="0"/>
              <a:t>Lady di </a:t>
            </a:r>
            <a:r>
              <a:rPr lang="it-IT" sz="3500" i="1" dirty="0" smtClean="0"/>
              <a:t>ferro. </a:t>
            </a:r>
            <a:r>
              <a:rPr lang="it-IT" sz="3500" dirty="0" smtClean="0"/>
              <a:t>Conservatrice</a:t>
            </a:r>
            <a:r>
              <a:rPr lang="it-IT" sz="3500" dirty="0" smtClean="0"/>
              <a:t>, dura, ha avuto una certa influenza anche nello stile. Ormai storici i suoi tailleur, recentemente messi all’asta da </a:t>
            </a:r>
            <a:r>
              <a:rPr lang="it-IT" sz="3500" dirty="0" err="1" smtClean="0"/>
              <a:t>Christie’s</a:t>
            </a:r>
            <a:r>
              <a:rPr lang="it-IT" sz="3500" dirty="0" smtClean="0"/>
              <a:t>.</a:t>
            </a:r>
          </a:p>
          <a:p>
            <a:pPr algn="just" fontAlgn="base">
              <a:buNone/>
            </a:pPr>
            <a:r>
              <a:rPr lang="it-IT" sz="3500" dirty="0" smtClean="0"/>
              <a:t> </a:t>
            </a:r>
            <a:endParaRPr lang="it-IT" sz="3500" dirty="0"/>
          </a:p>
        </p:txBody>
      </p:sp>
      <p:sp>
        <p:nvSpPr>
          <p:cNvPr id="2" name="Titolo 1"/>
          <p:cNvSpPr>
            <a:spLocks noGrp="1"/>
          </p:cNvSpPr>
          <p:nvPr>
            <p:ph type="title"/>
          </p:nvPr>
        </p:nvSpPr>
        <p:spPr>
          <a:xfrm>
            <a:off x="457200" y="152400"/>
            <a:ext cx="8229600" cy="990584"/>
          </a:xfrm>
        </p:spPr>
        <p:txBody>
          <a:bodyPr>
            <a:normAutofit/>
          </a:bodyPr>
          <a:lstStyle/>
          <a:p>
            <a:pPr algn="ctr"/>
            <a:r>
              <a:rPr lang="it-IT" sz="3600" b="1" dirty="0" smtClean="0">
                <a:solidFill>
                  <a:srgbClr val="161FDC"/>
                </a:solidFill>
              </a:rPr>
              <a:t>MARGARET  THATCHER(1925-2013)</a:t>
            </a:r>
            <a:endParaRPr lang="it-IT" sz="3600" b="1" dirty="0">
              <a:solidFill>
                <a:srgbClr val="161FDC"/>
              </a:solidFill>
            </a:endParaRPr>
          </a:p>
        </p:txBody>
      </p:sp>
      <p:pic>
        <p:nvPicPr>
          <p:cNvPr id="40962" name="Picture 2" descr="Margaret Thatcher.png"/>
          <p:cNvPicPr>
            <a:picLocks noChangeAspect="1" noChangeArrowheads="1"/>
          </p:cNvPicPr>
          <p:nvPr/>
        </p:nvPicPr>
        <p:blipFill>
          <a:blip r:embed="rId3"/>
          <a:srcRect/>
          <a:stretch>
            <a:fillRect/>
          </a:stretch>
        </p:blipFill>
        <p:spPr bwMode="auto">
          <a:xfrm>
            <a:off x="6286512" y="1571612"/>
            <a:ext cx="2571768" cy="3786214"/>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travaglio.jpg"/>
          <p:cNvPicPr>
            <a:picLocks noGrp="1" noChangeAspect="1"/>
          </p:cNvPicPr>
          <p:nvPr>
            <p:ph idx="1"/>
          </p:nvPr>
        </p:nvPicPr>
        <p:blipFill>
          <a:blip r:embed="rId3"/>
          <a:stretch>
            <a:fillRect/>
          </a:stretch>
        </p:blipFill>
        <p:spPr>
          <a:xfrm>
            <a:off x="285720" y="1643050"/>
            <a:ext cx="3000396" cy="2000264"/>
          </a:xfrm>
        </p:spPr>
      </p:pic>
      <p:sp>
        <p:nvSpPr>
          <p:cNvPr id="3" name="Titolo 2"/>
          <p:cNvSpPr>
            <a:spLocks noGrp="1"/>
          </p:cNvSpPr>
          <p:nvPr>
            <p:ph type="title"/>
          </p:nvPr>
        </p:nvSpPr>
        <p:spPr>
          <a:xfrm>
            <a:off x="457200" y="152400"/>
            <a:ext cx="8229600" cy="1219200"/>
          </a:xfrm>
        </p:spPr>
        <p:txBody>
          <a:bodyPr>
            <a:noAutofit/>
          </a:bodyPr>
          <a:lstStyle/>
          <a:p>
            <a:pPr algn="ctr"/>
            <a:r>
              <a:rPr lang="it-IT" sz="4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SIAMO QUESTO , </a:t>
            </a:r>
            <a:br>
              <a:rPr lang="it-IT" sz="4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br>
            <a:r>
              <a:rPr lang="it-IT" sz="4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E MOLTO </a:t>
            </a:r>
            <a:r>
              <a:rPr lang="it-IT" sz="4000" b="1" spc="200" dirty="0" err="1"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ALTRO…</a:t>
            </a:r>
            <a:r>
              <a:rPr lang="it-IT" sz="4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endParaRPr lang="it-IT" sz="4000" b="1" cap="all" spc="0" dirty="0">
              <a:ln w="9000" cmpd="sng">
                <a:solidFill>
                  <a:srgbClr val="CC0099"/>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1990" name="Picture 6" descr="Frasi per la Festa della donna: lâaforisma di Oscar Wilde"/>
          <p:cNvPicPr>
            <a:picLocks noChangeAspect="1" noChangeArrowheads="1"/>
          </p:cNvPicPr>
          <p:nvPr/>
        </p:nvPicPr>
        <p:blipFill>
          <a:blip r:embed="rId4"/>
          <a:srcRect/>
          <a:stretch>
            <a:fillRect/>
          </a:stretch>
        </p:blipFill>
        <p:spPr bwMode="auto">
          <a:xfrm>
            <a:off x="3714744" y="1571612"/>
            <a:ext cx="2714644" cy="2000288"/>
          </a:xfrm>
          <a:prstGeom prst="rect">
            <a:avLst/>
          </a:prstGeom>
          <a:noFill/>
        </p:spPr>
      </p:pic>
      <p:pic>
        <p:nvPicPr>
          <p:cNvPr id="41992" name="Picture 8" descr="Risultati immagini per donne SOLDATO"/>
          <p:cNvPicPr>
            <a:picLocks noChangeAspect="1" noChangeArrowheads="1"/>
          </p:cNvPicPr>
          <p:nvPr/>
        </p:nvPicPr>
        <p:blipFill>
          <a:blip r:embed="rId5"/>
          <a:srcRect/>
          <a:stretch>
            <a:fillRect/>
          </a:stretch>
        </p:blipFill>
        <p:spPr bwMode="auto">
          <a:xfrm>
            <a:off x="500034" y="4071942"/>
            <a:ext cx="2619375" cy="2286016"/>
          </a:xfrm>
          <a:prstGeom prst="rect">
            <a:avLst/>
          </a:prstGeom>
          <a:noFill/>
        </p:spPr>
      </p:pic>
      <p:pic>
        <p:nvPicPr>
          <p:cNvPr id="41994" name="Picture 10" descr="Risultati immagini per fiorettista disabile"/>
          <p:cNvPicPr>
            <a:picLocks noChangeAspect="1" noChangeArrowheads="1"/>
          </p:cNvPicPr>
          <p:nvPr/>
        </p:nvPicPr>
        <p:blipFill>
          <a:blip r:embed="rId6"/>
          <a:srcRect/>
          <a:stretch>
            <a:fillRect/>
          </a:stretch>
        </p:blipFill>
        <p:spPr bwMode="auto">
          <a:xfrm>
            <a:off x="6643702" y="1357298"/>
            <a:ext cx="2085975" cy="2190750"/>
          </a:xfrm>
          <a:prstGeom prst="rect">
            <a:avLst/>
          </a:prstGeom>
          <a:noFill/>
        </p:spPr>
      </p:pic>
      <p:pic>
        <p:nvPicPr>
          <p:cNvPr id="41996" name="Picture 12" descr="Risultati immagini per contro violenza sulle donne"/>
          <p:cNvPicPr>
            <a:picLocks noChangeAspect="1" noChangeArrowheads="1"/>
          </p:cNvPicPr>
          <p:nvPr/>
        </p:nvPicPr>
        <p:blipFill>
          <a:blip r:embed="rId7"/>
          <a:srcRect/>
          <a:stretch>
            <a:fillRect/>
          </a:stretch>
        </p:blipFill>
        <p:spPr bwMode="auto">
          <a:xfrm>
            <a:off x="3143240" y="4643446"/>
            <a:ext cx="3152775" cy="1447801"/>
          </a:xfrm>
          <a:prstGeom prst="rect">
            <a:avLst/>
          </a:prstGeom>
          <a:noFill/>
        </p:spPr>
      </p:pic>
      <p:sp>
        <p:nvSpPr>
          <p:cNvPr id="41998" name="AutoShape 14" descr="Risultati immagini per donne MULTITAS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2000" name="AutoShape 16" descr="Risultati immagini per donne MULTITAS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2002" name="Picture 18" descr="Risultati immagini per donne MULTITASKING"/>
          <p:cNvPicPr>
            <a:picLocks noChangeAspect="1" noChangeArrowheads="1"/>
          </p:cNvPicPr>
          <p:nvPr/>
        </p:nvPicPr>
        <p:blipFill>
          <a:blip r:embed="rId8"/>
          <a:srcRect/>
          <a:stretch>
            <a:fillRect/>
          </a:stretch>
        </p:blipFill>
        <p:spPr bwMode="auto">
          <a:xfrm>
            <a:off x="6286512" y="4071942"/>
            <a:ext cx="2571833" cy="2500331"/>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txBox="1">
            <a:spLocks noGrp="1"/>
          </p:cNvSpPr>
          <p:nvPr>
            <p:ph type="title"/>
          </p:nvPr>
        </p:nvSpPr>
        <p:spPr>
          <a:xfrm>
            <a:off x="1071538" y="1928802"/>
            <a:ext cx="7072362"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sz="2200" b="1" dirty="0" smtClean="0">
                <a:ln>
                  <a:prstDash val="solid"/>
                </a:ln>
                <a:solidFill>
                  <a:srgbClr val="D60093"/>
                </a:solidFill>
                <a:effectLst>
                  <a:outerShdw blurRad="88000" dist="50800" dir="5040000" algn="tl">
                    <a:schemeClr val="accent4">
                      <a:tint val="80000"/>
                      <a:satMod val="250000"/>
                      <a:alpha val="45000"/>
                    </a:schemeClr>
                  </a:outerShdw>
                </a:effectLst>
              </a:rPr>
              <a:t>FILM, LIBRI E POESIE PER SCOPRIRE IL MERAVIGLIOSO MONDO FEMMINILE</a:t>
            </a:r>
            <a:endParaRPr lang="it-IT" sz="2200" b="1" dirty="0">
              <a:ln>
                <a:prstDash val="solid"/>
              </a:ln>
              <a:solidFill>
                <a:srgbClr val="D60093"/>
              </a:solidFill>
              <a:effectLst>
                <a:outerShdw blurRad="88000" dist="50800" dir="5040000" algn="tl">
                  <a:schemeClr val="accent4">
                    <a:tint val="80000"/>
                    <a:satMod val="250000"/>
                    <a:alpha val="45000"/>
                  </a:schemeClr>
                </a:outerShdw>
              </a:effectLst>
            </a:endParaRPr>
          </a:p>
        </p:txBody>
      </p:sp>
      <p:sp>
        <p:nvSpPr>
          <p:cNvPr id="3" name="Segnaposto contenuto 2"/>
          <p:cNvSpPr>
            <a:spLocks noGrp="1"/>
          </p:cNvSpPr>
          <p:nvPr>
            <p:ph sz="half" idx="1"/>
          </p:nvPr>
        </p:nvSpPr>
        <p:spPr>
          <a:xfrm>
            <a:off x="428596" y="2928934"/>
            <a:ext cx="3257544" cy="3429024"/>
          </a:xfr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r="100000" b="100000"/>
            </a:path>
            <a:tileRect l="-100000" t="-100000"/>
          </a:gradFill>
        </p:spPr>
        <p:txBody>
          <a:bodyPr>
            <a:noAutofit/>
          </a:bodyPr>
          <a:lstStyle/>
          <a:p>
            <a:pPr>
              <a:buNone/>
            </a:pPr>
            <a:r>
              <a:rPr lang="it-IT" sz="1400" i="1" dirty="0" smtClean="0">
                <a:solidFill>
                  <a:srgbClr val="0000CC"/>
                </a:solidFill>
              </a:rPr>
              <a:t>Per tutte le violenze consumate su di Lei,</a:t>
            </a:r>
          </a:p>
          <a:p>
            <a:pPr>
              <a:buNone/>
            </a:pPr>
            <a:r>
              <a:rPr lang="it-IT" sz="1400" i="1" dirty="0" smtClean="0">
                <a:solidFill>
                  <a:srgbClr val="0000CC"/>
                </a:solidFill>
              </a:rPr>
              <a:t> per tutte le umiliazioni che ha subito,</a:t>
            </a:r>
          </a:p>
          <a:p>
            <a:pPr>
              <a:buNone/>
            </a:pPr>
            <a:r>
              <a:rPr lang="it-IT" sz="1400" i="1" dirty="0" smtClean="0">
                <a:solidFill>
                  <a:srgbClr val="0000CC"/>
                </a:solidFill>
              </a:rPr>
              <a:t> per il suo corpo che avete sfruttato, </a:t>
            </a:r>
          </a:p>
          <a:p>
            <a:pPr>
              <a:buNone/>
            </a:pPr>
            <a:r>
              <a:rPr lang="it-IT" sz="1400" i="1" dirty="0" smtClean="0">
                <a:solidFill>
                  <a:srgbClr val="0000CC"/>
                </a:solidFill>
              </a:rPr>
              <a:t>per la sua intelligenza che avete calpestato,</a:t>
            </a:r>
          </a:p>
          <a:p>
            <a:pPr>
              <a:buNone/>
            </a:pPr>
            <a:r>
              <a:rPr lang="it-IT" sz="1400" i="1" dirty="0" smtClean="0">
                <a:solidFill>
                  <a:srgbClr val="0000CC"/>
                </a:solidFill>
              </a:rPr>
              <a:t>per l'ignoranza in cui l'avete lasciata</a:t>
            </a:r>
          </a:p>
          <a:p>
            <a:pPr>
              <a:buNone/>
            </a:pPr>
            <a:r>
              <a:rPr lang="it-IT" sz="1400" i="1" dirty="0" smtClean="0">
                <a:solidFill>
                  <a:srgbClr val="0000CC"/>
                </a:solidFill>
              </a:rPr>
              <a:t>per la libertà che le avete negato,</a:t>
            </a:r>
          </a:p>
          <a:p>
            <a:pPr>
              <a:buNone/>
            </a:pPr>
            <a:r>
              <a:rPr lang="it-IT" sz="1400" i="1" dirty="0" smtClean="0">
                <a:solidFill>
                  <a:srgbClr val="0000CC"/>
                </a:solidFill>
              </a:rPr>
              <a:t> per la bocca che le avete tappato,</a:t>
            </a:r>
          </a:p>
          <a:p>
            <a:pPr>
              <a:buNone/>
            </a:pPr>
            <a:r>
              <a:rPr lang="it-IT" sz="1400" i="1" dirty="0" smtClean="0">
                <a:solidFill>
                  <a:srgbClr val="0000CC"/>
                </a:solidFill>
              </a:rPr>
              <a:t> per le ali che le avete tagliato,</a:t>
            </a:r>
          </a:p>
          <a:p>
            <a:pPr>
              <a:buNone/>
            </a:pPr>
            <a:r>
              <a:rPr lang="it-IT" sz="1400" i="1" dirty="0" smtClean="0">
                <a:solidFill>
                  <a:srgbClr val="0000CC"/>
                </a:solidFill>
              </a:rPr>
              <a:t>per tutto questo:</a:t>
            </a:r>
          </a:p>
          <a:p>
            <a:pPr>
              <a:buNone/>
            </a:pPr>
            <a:r>
              <a:rPr lang="it-IT" sz="1400" i="1" dirty="0" smtClean="0">
                <a:solidFill>
                  <a:srgbClr val="0000CC"/>
                </a:solidFill>
              </a:rPr>
              <a:t>in piedi, Signori, davanti ad una Donna.</a:t>
            </a:r>
          </a:p>
          <a:p>
            <a:pPr>
              <a:buNone/>
            </a:pPr>
            <a:r>
              <a:rPr lang="it-IT" sz="1400" dirty="0" smtClean="0">
                <a:solidFill>
                  <a:srgbClr val="0000CC"/>
                </a:solidFill>
              </a:rPr>
              <a:t> (William Shakespeare)</a:t>
            </a:r>
          </a:p>
          <a:p>
            <a:pPr>
              <a:buNone/>
            </a:pPr>
            <a:r>
              <a:rPr lang="it-IT" sz="1400" dirty="0" smtClean="0"/>
              <a:t> </a:t>
            </a:r>
            <a:endParaRPr lang="it-IT" sz="1400" dirty="0"/>
          </a:p>
        </p:txBody>
      </p:sp>
      <p:pic>
        <p:nvPicPr>
          <p:cNvPr id="5" name="Segnaposto contenuto 4" descr="colore viola.jpg"/>
          <p:cNvPicPr>
            <a:picLocks noGrp="1" noChangeAspect="1"/>
          </p:cNvPicPr>
          <p:nvPr>
            <p:ph sz="half" idx="2"/>
          </p:nvPr>
        </p:nvPicPr>
        <p:blipFill>
          <a:blip r:embed="rId2"/>
          <a:stretch>
            <a:fillRect/>
          </a:stretch>
        </p:blipFill>
        <p:spPr>
          <a:xfrm>
            <a:off x="4143372" y="3000372"/>
            <a:ext cx="2143140" cy="3214710"/>
          </a:xfrm>
        </p:spPr>
      </p:pic>
      <p:pic>
        <p:nvPicPr>
          <p:cNvPr id="14" name="Immagine 13" descr="libr donne.jpg"/>
          <p:cNvPicPr>
            <a:picLocks noChangeAspect="1"/>
          </p:cNvPicPr>
          <p:nvPr/>
        </p:nvPicPr>
        <p:blipFill>
          <a:blip r:embed="rId3"/>
          <a:stretch>
            <a:fillRect/>
          </a:stretch>
        </p:blipFill>
        <p:spPr>
          <a:xfrm>
            <a:off x="428596" y="285728"/>
            <a:ext cx="2571768" cy="1357322"/>
          </a:xfrm>
          <a:prstGeom prst="rect">
            <a:avLst/>
          </a:prstGeom>
        </p:spPr>
      </p:pic>
      <p:graphicFrame>
        <p:nvGraphicFramePr>
          <p:cNvPr id="19" name="Tabella 18"/>
          <p:cNvGraphicFramePr>
            <a:graphicFrameLocks noGrp="1"/>
          </p:cNvGraphicFramePr>
          <p:nvPr/>
        </p:nvGraphicFramePr>
        <p:xfrm>
          <a:off x="6715140" y="2714620"/>
          <a:ext cx="2071702" cy="3636644"/>
        </p:xfrm>
        <a:graphic>
          <a:graphicData uri="http://schemas.openxmlformats.org/drawingml/2006/table">
            <a:tbl>
              <a:tblPr firstRow="1" bandRow="1">
                <a:tableStyleId>{5C22544A-7EE6-4342-B048-85BDC9FD1C3A}</a:tableStyleId>
              </a:tblPr>
              <a:tblGrid>
                <a:gridCol w="2071702"/>
              </a:tblGrid>
              <a:tr h="3636644">
                <a:tc>
                  <a:txBody>
                    <a:bodyPr/>
                    <a:lstStyle/>
                    <a:p>
                      <a:pPr algn="just"/>
                      <a:r>
                        <a:rPr lang="it-IT" sz="800" b="0" i="0" kern="1200" baseline="0" dirty="0" smtClean="0">
                          <a:solidFill>
                            <a:srgbClr val="CC0099"/>
                          </a:solidFill>
                          <a:latin typeface="+mn-lt"/>
                          <a:ea typeface="+mn-ea"/>
                          <a:cs typeface="+mn-cs"/>
                        </a:rPr>
                        <a:t>“</a:t>
                      </a:r>
                      <a:r>
                        <a:rPr lang="it-IT" sz="1200" b="0" i="0" kern="1200" baseline="0" dirty="0" smtClean="0">
                          <a:solidFill>
                            <a:schemeClr val="accent6">
                              <a:lumMod val="75000"/>
                            </a:schemeClr>
                          </a:solidFill>
                          <a:latin typeface="+mn-lt"/>
                          <a:ea typeface="+mn-ea"/>
                          <a:cs typeface="+mn-cs"/>
                        </a:rPr>
                        <a:t>I</a:t>
                      </a:r>
                      <a:r>
                        <a:rPr lang="it-IT" sz="1200" b="1" i="0" kern="1200" baseline="0" dirty="0" smtClean="0">
                          <a:solidFill>
                            <a:schemeClr val="accent6">
                              <a:lumMod val="75000"/>
                            </a:schemeClr>
                          </a:solidFill>
                          <a:latin typeface="+mn-lt"/>
                          <a:ea typeface="+mn-ea"/>
                          <a:cs typeface="+mn-cs"/>
                        </a:rPr>
                        <a:t>l colore viola” racconta la storia di Celie, fatta </a:t>
                      </a:r>
                      <a:r>
                        <a:rPr lang="it-IT" sz="1200" b="1" i="0" kern="1200" dirty="0" smtClean="0">
                          <a:solidFill>
                            <a:schemeClr val="accent6">
                              <a:lumMod val="75000"/>
                            </a:schemeClr>
                          </a:solidFill>
                          <a:latin typeface="+mn-lt"/>
                          <a:ea typeface="+mn-ea"/>
                          <a:cs typeface="+mn-cs"/>
                        </a:rPr>
                        <a:t> di soprusi, dolore e castighi </a:t>
                      </a:r>
                      <a:r>
                        <a:rPr lang="it-IT" sz="1200" b="1" i="0" kern="1200" dirty="0" smtClean="0">
                          <a:solidFill>
                            <a:schemeClr val="accent6">
                              <a:lumMod val="75000"/>
                            </a:schemeClr>
                          </a:solidFill>
                          <a:latin typeface="+mn-lt"/>
                          <a:ea typeface="+mn-ea"/>
                          <a:cs typeface="+mn-cs"/>
                        </a:rPr>
                        <a:t>inflitti</a:t>
                      </a:r>
                      <a:r>
                        <a:rPr lang="it-IT" sz="1200" b="1" i="0" kern="1200" baseline="0" dirty="0" smtClean="0">
                          <a:solidFill>
                            <a:schemeClr val="accent6">
                              <a:lumMod val="75000"/>
                            </a:schemeClr>
                          </a:solidFill>
                          <a:latin typeface="+mn-lt"/>
                          <a:ea typeface="+mn-ea"/>
                          <a:cs typeface="+mn-cs"/>
                        </a:rPr>
                        <a:t> alla donna </a:t>
                      </a:r>
                      <a:r>
                        <a:rPr lang="it-IT" sz="1200" b="1" i="0" kern="1200" dirty="0" smtClean="0">
                          <a:solidFill>
                            <a:schemeClr val="accent6">
                              <a:lumMod val="75000"/>
                            </a:schemeClr>
                          </a:solidFill>
                          <a:latin typeface="+mn-lt"/>
                          <a:ea typeface="+mn-ea"/>
                          <a:cs typeface="+mn-cs"/>
                        </a:rPr>
                        <a:t> </a:t>
                      </a:r>
                      <a:r>
                        <a:rPr lang="it-IT" sz="1200" b="1" i="0" kern="1200" dirty="0" smtClean="0">
                          <a:solidFill>
                            <a:schemeClr val="accent6">
                              <a:lumMod val="75000"/>
                            </a:schemeClr>
                          </a:solidFill>
                          <a:latin typeface="+mn-lt"/>
                          <a:ea typeface="+mn-ea"/>
                          <a:cs typeface="+mn-cs"/>
                        </a:rPr>
                        <a:t>prima dal patrigno, poi dal marito; la condizione femminile è al centro della pellicola del regista,</a:t>
                      </a:r>
                      <a:r>
                        <a:rPr lang="it-IT" sz="1200" b="1" i="0" kern="1200" baseline="0" dirty="0" smtClean="0">
                          <a:solidFill>
                            <a:schemeClr val="accent6">
                              <a:lumMod val="75000"/>
                            </a:schemeClr>
                          </a:solidFill>
                          <a:latin typeface="+mn-lt"/>
                          <a:ea typeface="+mn-ea"/>
                          <a:cs typeface="+mn-cs"/>
                        </a:rPr>
                        <a:t> che ha </a:t>
                      </a:r>
                      <a:r>
                        <a:rPr lang="it-IT" sz="1200" b="1" i="0" kern="1200" dirty="0" smtClean="0">
                          <a:solidFill>
                            <a:schemeClr val="accent6">
                              <a:lumMod val="75000"/>
                            </a:schemeClr>
                          </a:solidFill>
                          <a:latin typeface="+mn-lt"/>
                          <a:ea typeface="+mn-ea"/>
                          <a:cs typeface="+mn-cs"/>
                        </a:rPr>
                        <a:t>superato il luogo comune dell’uomo di colore sfruttato ed emarginato dalla comunità bianca e ha invece raccontato una condizione di discriminazione che paradossalmente non fa differenze tra bianchi e neri: la vita femminile</a:t>
                      </a:r>
                      <a:r>
                        <a:rPr lang="it-IT" sz="1200" b="0" i="0" kern="1200" dirty="0" smtClean="0">
                          <a:solidFill>
                            <a:srgbClr val="FF00FF"/>
                          </a:solidFill>
                          <a:latin typeface="+mn-lt"/>
                          <a:ea typeface="+mn-ea"/>
                          <a:cs typeface="+mn-cs"/>
                        </a:rPr>
                        <a:t>. </a:t>
                      </a:r>
                      <a:endParaRPr lang="it-IT" sz="1200" dirty="0">
                        <a:solidFill>
                          <a:srgbClr val="FF00FF"/>
                        </a:solidFill>
                      </a:endParaRPr>
                    </a:p>
                  </a:txBody>
                  <a:tcPr>
                    <a:gradFill flip="none" rotWithShape="1">
                      <a:gsLst>
                        <a:gs pos="0">
                          <a:srgbClr val="E8AE8A">
                            <a:tint val="66000"/>
                            <a:satMod val="160000"/>
                          </a:srgbClr>
                        </a:gs>
                        <a:gs pos="50000">
                          <a:srgbClr val="E8AE8A">
                            <a:tint val="44500"/>
                            <a:satMod val="160000"/>
                          </a:srgbClr>
                        </a:gs>
                        <a:gs pos="100000">
                          <a:srgbClr val="E8AE8A">
                            <a:tint val="23500"/>
                            <a:satMod val="160000"/>
                          </a:srgbClr>
                        </a:gs>
                      </a:gsLst>
                      <a:path path="circle">
                        <a:fillToRect r="100000" b="100000"/>
                      </a:path>
                      <a:tileRect l="-100000" t="-100000"/>
                    </a:gradFill>
                  </a:tcPr>
                </a:tc>
              </a:tr>
            </a:tbl>
          </a:graphicData>
        </a:graphic>
      </p:graphicFrame>
      <p:sp>
        <p:nvSpPr>
          <p:cNvPr id="23" name="Rettangolo 22"/>
          <p:cNvSpPr/>
          <p:nvPr/>
        </p:nvSpPr>
        <p:spPr>
          <a:xfrm>
            <a:off x="3786182" y="500042"/>
            <a:ext cx="4143372" cy="1169551"/>
          </a:xfrm>
          <a:prstGeom prst="rect">
            <a:avLst/>
          </a:prstGeom>
        </p:spPr>
        <p:txBody>
          <a:bodyPr wrap="square">
            <a:spAutoFit/>
          </a:bodyPr>
          <a:lstStyle/>
          <a:p>
            <a:pPr algn="just"/>
            <a:r>
              <a:rPr lang="it-IT" sz="1400" b="1" dirty="0" smtClean="0">
                <a:solidFill>
                  <a:schemeClr val="bg1">
                    <a:lumMod val="85000"/>
                    <a:lumOff val="15000"/>
                  </a:schemeClr>
                </a:solidFill>
              </a:rPr>
              <a:t>Questo libro racchiude 100 </a:t>
            </a:r>
            <a:r>
              <a:rPr lang="it-IT" sz="1400" b="1" dirty="0">
                <a:solidFill>
                  <a:schemeClr val="bg1">
                    <a:lumMod val="85000"/>
                    <a:lumOff val="15000"/>
                  </a:schemeClr>
                </a:solidFill>
              </a:rPr>
              <a:t>esempi di forza e coraggio al femminile, per tutte le donne, grandi e piccole, che puntano sempre in alto. 100 donne straordinarie che hanno cambiato il mondo, 100 favole per sognare in </a:t>
            </a:r>
            <a:r>
              <a:rPr lang="it-IT" sz="1400" b="1" dirty="0" smtClean="0">
                <a:solidFill>
                  <a:schemeClr val="bg1">
                    <a:lumMod val="85000"/>
                    <a:lumOff val="15000"/>
                  </a:schemeClr>
                </a:solidFill>
              </a:rPr>
              <a:t>grande</a:t>
            </a:r>
            <a:endParaRPr lang="it-IT" sz="1400" b="1" dirty="0">
              <a:solidFill>
                <a:schemeClr val="bg1">
                  <a:lumMod val="85000"/>
                  <a:lumOff val="15000"/>
                </a:scheme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down)">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down)">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down)">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wipe(down)">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wipe(down)">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71472" y="357166"/>
            <a:ext cx="8115328" cy="1014434"/>
          </a:xfrm>
          <a:scene3d>
            <a:camera prst="perspectiveContrastingRightFacing"/>
            <a:lightRig rig="threePt" dir="t"/>
          </a:scene3d>
        </p:spPr>
        <p:txBody>
          <a:bodyPr>
            <a:noAutofit/>
          </a:bodyPr>
          <a:lstStyle/>
          <a:p>
            <a:pPr algn="ctr"/>
            <a:r>
              <a:rPr lang="it-IT" sz="8800" b="1" i="1" dirty="0" err="1" smtClean="0">
                <a:solidFill>
                  <a:srgbClr val="9900CC"/>
                </a:solidFill>
              </a:rPr>
              <a:t>FINE</a:t>
            </a:r>
            <a:r>
              <a:rPr lang="it-IT" sz="8800" dirty="0" err="1" smtClean="0"/>
              <a:t>…</a:t>
            </a:r>
            <a:r>
              <a:rPr lang="it-IT" sz="8800" dirty="0" smtClean="0"/>
              <a:t> </a:t>
            </a:r>
            <a:endParaRPr lang="it-IT" sz="8800" dirty="0"/>
          </a:p>
        </p:txBody>
      </p:sp>
      <p:pic>
        <p:nvPicPr>
          <p:cNvPr id="44033" name="Picture 1"/>
          <p:cNvPicPr>
            <a:picLocks noGrp="1" noChangeAspect="1" noChangeArrowheads="1"/>
          </p:cNvPicPr>
          <p:nvPr>
            <p:ph idx="1"/>
          </p:nvPr>
        </p:nvPicPr>
        <p:blipFill>
          <a:blip r:embed="rId2" cstate="print"/>
          <a:srcRect/>
          <a:stretch>
            <a:fillRect/>
          </a:stretch>
        </p:blipFill>
        <p:spPr bwMode="auto">
          <a:xfrm>
            <a:off x="1500166" y="1357298"/>
            <a:ext cx="6215106" cy="4000528"/>
          </a:xfrm>
          <a:prstGeom prst="rect">
            <a:avLst/>
          </a:prstGeom>
          <a:noFill/>
          <a:ln w="9525">
            <a:noFill/>
            <a:miter lim="800000"/>
            <a:headEnd/>
            <a:tailEnd/>
          </a:ln>
          <a:effectLst/>
        </p:spPr>
      </p:pic>
      <p:sp>
        <p:nvSpPr>
          <p:cNvPr id="6" name="Rettangolo 5"/>
          <p:cNvSpPr/>
          <p:nvPr/>
        </p:nvSpPr>
        <p:spPr>
          <a:xfrm>
            <a:off x="2571736" y="5643578"/>
            <a:ext cx="535785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1">
                    <a:lumMod val="95000"/>
                    <a:lumOff val="5000"/>
                  </a:schemeClr>
                </a:solidFill>
                <a:latin typeface="AR BLANCA" pitchFamily="2" charset="0"/>
              </a:rPr>
              <a:t>Grazie a tutti per l’attenzione</a:t>
            </a:r>
            <a:r>
              <a:rPr lang="it-IT" sz="2400" dirty="0" smtClean="0">
                <a:solidFill>
                  <a:schemeClr val="bg1">
                    <a:lumMod val="95000"/>
                    <a:lumOff val="5000"/>
                  </a:schemeClr>
                </a:solidFill>
              </a:rPr>
              <a:t>!</a:t>
            </a:r>
            <a:endParaRPr lang="it-IT" sz="2400" dirty="0">
              <a:solidFill>
                <a:schemeClr val="bg1">
                  <a:lumMod val="95000"/>
                  <a:lumOff val="5000"/>
                </a:schemeClr>
              </a:solidFill>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85728"/>
            <a:ext cx="8229600" cy="1219200"/>
          </a:xfrm>
        </p:spPr>
        <p:txBody>
          <a:bodyPr>
            <a:normAutofit fontScale="90000"/>
          </a:bodyPr>
          <a:lstStyle/>
          <a:p>
            <a:r>
              <a:rPr lang="it-IT" b="1" dirty="0" smtClean="0">
                <a:solidFill>
                  <a:schemeClr val="tx2">
                    <a:lumMod val="50000"/>
                  </a:schemeClr>
                </a:solidFill>
              </a:rPr>
              <a:t>La lotta per l’emancipazione femminile ha avuto un lieto fine?</a:t>
            </a:r>
            <a:endParaRPr lang="it-IT" b="1" dirty="0">
              <a:solidFill>
                <a:schemeClr val="tx2">
                  <a:lumMod val="50000"/>
                </a:schemeClr>
              </a:solidFill>
            </a:endParaRPr>
          </a:p>
        </p:txBody>
      </p:sp>
      <p:sp>
        <p:nvSpPr>
          <p:cNvPr id="3" name="Segnaposto contenuto 2"/>
          <p:cNvSpPr>
            <a:spLocks noGrp="1"/>
          </p:cNvSpPr>
          <p:nvPr>
            <p:ph sz="half" idx="1"/>
          </p:nvPr>
        </p:nvSpPr>
        <p:spPr/>
        <p:txBody>
          <a:bodyPr>
            <a:normAutofit fontScale="77500" lnSpcReduction="20000"/>
          </a:bodyPr>
          <a:lstStyle/>
          <a:p>
            <a:pPr algn="just">
              <a:buNone/>
            </a:pPr>
            <a:r>
              <a:rPr lang="it-IT" sz="2000" b="1" dirty="0" smtClean="0"/>
              <a:t>La lotta delle donne contro la disparità di genere è stata lunga, faticosa ma proficua. Quante violenze, sacrifici e umiliazioni per poter decidere liberamente di se stesse e per farsi strada in un mondo dominato dai maschi!Tante cose sono cambiate, tanti traguardi raggiunti ma ,allora?</a:t>
            </a:r>
          </a:p>
          <a:p>
            <a:pPr algn="just"/>
            <a:r>
              <a:rPr lang="it-IT" sz="2000" b="1" dirty="0" smtClean="0"/>
              <a:t> Perché tutti questi </a:t>
            </a:r>
            <a:r>
              <a:rPr lang="it-IT" sz="2000" b="1" dirty="0" err="1" smtClean="0"/>
              <a:t>femminicidi</a:t>
            </a:r>
            <a:r>
              <a:rPr lang="it-IT" sz="2000" b="1" dirty="0" smtClean="0"/>
              <a:t>?</a:t>
            </a:r>
          </a:p>
          <a:p>
            <a:pPr algn="just"/>
            <a:r>
              <a:rPr lang="it-IT" sz="2000" b="1" dirty="0" smtClean="0"/>
              <a:t> Perché le donne faticano ancora ad affermarsi in alcuni settori lavorativi? </a:t>
            </a:r>
          </a:p>
          <a:p>
            <a:pPr algn="just"/>
            <a:r>
              <a:rPr lang="it-IT" sz="2000" b="1" dirty="0" smtClean="0"/>
              <a:t>Perché sono ancora vivi gli stereotipi sulle donne? </a:t>
            </a:r>
          </a:p>
          <a:p>
            <a:pPr algn="just"/>
            <a:r>
              <a:rPr lang="it-IT" sz="2000" b="1" dirty="0" smtClean="0"/>
              <a:t> E perché i mass media  veicolano alle nuove generazioni un’immagine di donna artefatta, preoccupata più dell’apparenza </a:t>
            </a:r>
            <a:r>
              <a:rPr lang="it-IT" sz="2000" b="1" dirty="0" smtClean="0"/>
              <a:t>che </a:t>
            </a:r>
            <a:r>
              <a:rPr lang="it-IT" sz="2000" b="1" dirty="0" smtClean="0"/>
              <a:t>della sostanza, immagine in cui noi non ci riconosciamo?</a:t>
            </a:r>
          </a:p>
          <a:p>
            <a:pPr algn="just">
              <a:buNone/>
            </a:pPr>
            <a:r>
              <a:rPr lang="it-IT" sz="2000" dirty="0" smtClean="0"/>
              <a:t> </a:t>
            </a:r>
            <a:endParaRPr lang="it-IT" sz="2000" dirty="0"/>
          </a:p>
        </p:txBody>
      </p:sp>
      <p:pic>
        <p:nvPicPr>
          <p:cNvPr id="5" name="Segnaposto contenuto 4" descr="1415202442171.jpg--.jpg"/>
          <p:cNvPicPr>
            <a:picLocks noGrp="1" noChangeAspect="1"/>
          </p:cNvPicPr>
          <p:nvPr>
            <p:ph sz="half" idx="2"/>
          </p:nvPr>
        </p:nvPicPr>
        <p:blipFill>
          <a:blip r:embed="rId2"/>
          <a:stretch>
            <a:fillRect/>
          </a:stretch>
        </p:blipFill>
        <p:spPr>
          <a:xfrm>
            <a:off x="4929190" y="1643050"/>
            <a:ext cx="4038600" cy="3857652"/>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85728"/>
            <a:ext cx="8429652" cy="1143008"/>
          </a:xfrm>
        </p:spPr>
        <p:txBody>
          <a:bodyPr>
            <a:normAutofit fontScale="90000"/>
          </a:bodyPr>
          <a:lstStyle/>
          <a:p>
            <a:r>
              <a:rPr lang="it-IT"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BASTA  CON GLI STEREOTIPI </a:t>
            </a:r>
            <a:r>
              <a:rPr lang="it-IT"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DI</a:t>
            </a:r>
            <a:r>
              <a:rPr lang="it-IT"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 GENERE!</a:t>
            </a:r>
            <a:endParaRPr lang="it-IT"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6" name="Segnaposto contenuto 5"/>
          <p:cNvSpPr>
            <a:spLocks noGrp="1"/>
          </p:cNvSpPr>
          <p:nvPr>
            <p:ph sz="half" idx="1"/>
          </p:nvPr>
        </p:nvSpPr>
        <p:spPr>
          <a:xfrm>
            <a:off x="571472" y="1571612"/>
            <a:ext cx="4059936" cy="4572000"/>
          </a:xfrm>
        </p:spPr>
        <p:txBody>
          <a:bodyPr>
            <a:noAutofit/>
          </a:bodyPr>
          <a:lstStyle/>
          <a:p>
            <a:r>
              <a:rPr lang="it-IT" sz="1800" dirty="0" smtClean="0">
                <a:latin typeface="Century" pitchFamily="18" charset="0"/>
              </a:rPr>
              <a:t>Gli stereotipi attribuiscono a priori a tutti quelli che  appartengono a una categoria le stesse caratteristiche ;allo stresso modo gli stereotipi di genere attribuiscono a tutte le donne  dei ruoli stereotipati . Quali sono  i più comuni di questi stereotipi?</a:t>
            </a:r>
          </a:p>
          <a:p>
            <a:r>
              <a:rPr lang="it-IT" sz="1400" b="1" dirty="0" smtClean="0">
                <a:solidFill>
                  <a:srgbClr val="7030A0"/>
                </a:solidFill>
                <a:latin typeface="Century" pitchFamily="18" charset="0"/>
              </a:rPr>
              <a:t>LE DONNE SONO IL SESSO DEBOLE</a:t>
            </a:r>
          </a:p>
          <a:p>
            <a:r>
              <a:rPr lang="it-IT" sz="1400" b="1" dirty="0" smtClean="0">
                <a:solidFill>
                  <a:srgbClr val="7030A0"/>
                </a:solidFill>
                <a:latin typeface="Century" pitchFamily="18" charset="0"/>
              </a:rPr>
              <a:t>LE DONNE DEVONO PER FORZA AVERE SPIRITO MATERNO</a:t>
            </a:r>
          </a:p>
          <a:p>
            <a:r>
              <a:rPr lang="it-IT" sz="1400" b="1" dirty="0" err="1" smtClean="0">
                <a:solidFill>
                  <a:srgbClr val="7030A0"/>
                </a:solidFill>
                <a:latin typeface="Century" pitchFamily="18" charset="0"/>
              </a:rPr>
              <a:t>CI</a:t>
            </a:r>
            <a:r>
              <a:rPr lang="it-IT" sz="1400" b="1" dirty="0" smtClean="0">
                <a:solidFill>
                  <a:srgbClr val="7030A0"/>
                </a:solidFill>
                <a:latin typeface="Century" pitchFamily="18" charset="0"/>
              </a:rPr>
              <a:t> SONO LAVORI CHE LE DONNE NON POSSONO SVOLGERE</a:t>
            </a:r>
          </a:p>
          <a:p>
            <a:r>
              <a:rPr lang="it-IT" sz="1400" b="1" dirty="0" smtClean="0">
                <a:solidFill>
                  <a:srgbClr val="7030A0"/>
                </a:solidFill>
                <a:latin typeface="Century" pitchFamily="18" charset="0"/>
              </a:rPr>
              <a:t>LE DONNE SONO PIÙ  ROMANTICHE, SENSIBILI E MATURE  DEGLI UOMINI</a:t>
            </a:r>
          </a:p>
          <a:p>
            <a:r>
              <a:rPr lang="it-IT" sz="1400" b="1" dirty="0" smtClean="0">
                <a:solidFill>
                  <a:srgbClr val="7030A0"/>
                </a:solidFill>
                <a:latin typeface="Century" pitchFamily="18" charset="0"/>
              </a:rPr>
              <a:t>IL DESIDERIO PIÙ GRANDE </a:t>
            </a:r>
            <a:r>
              <a:rPr lang="it-IT" sz="1400" b="1" dirty="0" err="1" smtClean="0">
                <a:solidFill>
                  <a:srgbClr val="7030A0"/>
                </a:solidFill>
                <a:latin typeface="Century" pitchFamily="18" charset="0"/>
              </a:rPr>
              <a:t>DI</a:t>
            </a:r>
            <a:r>
              <a:rPr lang="it-IT" sz="1400" b="1" dirty="0" smtClean="0">
                <a:solidFill>
                  <a:srgbClr val="7030A0"/>
                </a:solidFill>
                <a:latin typeface="Century" pitchFamily="18" charset="0"/>
              </a:rPr>
              <a:t> UNA DONNA È SPOSARSI E CREARE UNA </a:t>
            </a:r>
            <a:r>
              <a:rPr lang="it-IT" sz="1400" b="1" dirty="0" err="1" smtClean="0">
                <a:solidFill>
                  <a:srgbClr val="7030A0"/>
                </a:solidFill>
                <a:latin typeface="Century" pitchFamily="18" charset="0"/>
              </a:rPr>
              <a:t>FAMIGLIA</a:t>
            </a:r>
            <a:r>
              <a:rPr lang="it-IT" sz="1400" dirty="0" err="1" smtClean="0">
                <a:latin typeface="Century" pitchFamily="18" charset="0"/>
              </a:rPr>
              <a:t>…………………</a:t>
            </a:r>
            <a:endParaRPr lang="it-IT" sz="1400" dirty="0" smtClean="0">
              <a:latin typeface="Century" pitchFamily="18" charset="0"/>
            </a:endParaRPr>
          </a:p>
          <a:p>
            <a:pPr>
              <a:buNone/>
            </a:pPr>
            <a:endParaRPr lang="it-IT" sz="1800" dirty="0" smtClean="0">
              <a:latin typeface="Century" pitchFamily="18" charset="0"/>
            </a:endParaRPr>
          </a:p>
          <a:p>
            <a:pPr>
              <a:buNone/>
            </a:pPr>
            <a:endParaRPr lang="it-IT" sz="1800" dirty="0" smtClean="0">
              <a:latin typeface="Century" pitchFamily="18" charset="0"/>
            </a:endParaRPr>
          </a:p>
        </p:txBody>
      </p:sp>
      <p:pic>
        <p:nvPicPr>
          <p:cNvPr id="8" name="Segnaposto contenuto 7" descr="download.jpeg"/>
          <p:cNvPicPr>
            <a:picLocks noGrp="1" noChangeAspect="1"/>
          </p:cNvPicPr>
          <p:nvPr>
            <p:ph sz="half" idx="2"/>
          </p:nvPr>
        </p:nvPicPr>
        <p:blipFill>
          <a:blip r:embed="rId2"/>
          <a:stretch>
            <a:fillRect/>
          </a:stretch>
        </p:blipFill>
        <p:spPr>
          <a:xfrm>
            <a:off x="5072066" y="3571876"/>
            <a:ext cx="1809750" cy="3000396"/>
          </a:xfrm>
        </p:spPr>
      </p:pic>
      <p:pic>
        <p:nvPicPr>
          <p:cNvPr id="1026" name="Picture 2" descr="Risultati immagini per donna angelodel focolare"/>
          <p:cNvPicPr>
            <a:picLocks noChangeAspect="1" noChangeArrowheads="1"/>
          </p:cNvPicPr>
          <p:nvPr/>
        </p:nvPicPr>
        <p:blipFill>
          <a:blip r:embed="rId3"/>
          <a:srcRect/>
          <a:stretch>
            <a:fillRect/>
          </a:stretch>
        </p:blipFill>
        <p:spPr bwMode="auto">
          <a:xfrm>
            <a:off x="4857752" y="1071546"/>
            <a:ext cx="2019300" cy="2266951"/>
          </a:xfrm>
          <a:prstGeom prst="rect">
            <a:avLst/>
          </a:prstGeom>
          <a:noFill/>
        </p:spPr>
      </p:pic>
      <p:sp>
        <p:nvSpPr>
          <p:cNvPr id="10" name="Arrotonda singolo angolo rettangolo 9"/>
          <p:cNvSpPr/>
          <p:nvPr/>
        </p:nvSpPr>
        <p:spPr>
          <a:xfrm rot="20023744">
            <a:off x="7025197" y="804204"/>
            <a:ext cx="1915367" cy="935000"/>
          </a:xfrm>
          <a:prstGeom prst="round1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COME </a:t>
            </a:r>
            <a:r>
              <a:rPr lang="it-IT" sz="2000" b="1" dirty="0" err="1" smtClean="0">
                <a:solidFill>
                  <a:schemeClr val="tx1"/>
                </a:solidFill>
              </a:rPr>
              <a:t>CI</a:t>
            </a:r>
            <a:r>
              <a:rPr lang="it-IT" sz="2000" b="1" dirty="0" smtClean="0">
                <a:solidFill>
                  <a:schemeClr val="tx1"/>
                </a:solidFill>
              </a:rPr>
              <a:t> </a:t>
            </a:r>
            <a:r>
              <a:rPr lang="it-IT" sz="2000" b="1" dirty="0" err="1" smtClean="0">
                <a:solidFill>
                  <a:schemeClr val="tx1"/>
                </a:solidFill>
              </a:rPr>
              <a:t>VORREBERO…</a:t>
            </a:r>
            <a:endParaRPr lang="it-IT" sz="2000" b="1" dirty="0">
              <a:solidFill>
                <a:schemeClr val="tx1"/>
              </a:solidFill>
            </a:endParaRPr>
          </a:p>
        </p:txBody>
      </p:sp>
      <p:sp>
        <p:nvSpPr>
          <p:cNvPr id="11" name="Rettangolo 10"/>
          <p:cNvSpPr/>
          <p:nvPr/>
        </p:nvSpPr>
        <p:spPr>
          <a:xfrm rot="1873370">
            <a:off x="7000892" y="4714884"/>
            <a:ext cx="1857388" cy="92869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a:t>
            </a:r>
            <a:r>
              <a:rPr lang="it-IT" sz="2000" b="1" dirty="0" err="1" smtClean="0"/>
              <a:t>COME</a:t>
            </a:r>
            <a:r>
              <a:rPr lang="it-IT" sz="2000" b="1" dirty="0" smtClean="0"/>
              <a:t> </a:t>
            </a:r>
            <a:r>
              <a:rPr lang="it-IT" sz="2000" b="1" dirty="0" err="1" smtClean="0"/>
              <a:t>CI</a:t>
            </a:r>
            <a:r>
              <a:rPr lang="it-IT" sz="2000" b="1" dirty="0" smtClean="0"/>
              <a:t> </a:t>
            </a:r>
            <a:r>
              <a:rPr lang="it-IT" sz="2000" b="1" dirty="0" err="1" smtClean="0"/>
              <a:t>SENTIAMO</a:t>
            </a:r>
            <a:r>
              <a:rPr lang="it-IT" dirty="0" err="1" smtClean="0"/>
              <a:t>…</a:t>
            </a:r>
            <a:r>
              <a:rPr lang="it-IT" dirty="0" smtClean="0"/>
              <a:t>!</a:t>
            </a:r>
            <a:endParaRPr lang="it-IT"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down)">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down)">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ipe(down)">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wipe(down)">
                                      <p:cBhvr>
                                        <p:cTn id="4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LA CONDIZIONE DELLA DONNA  NELL’ETA’  ANTICA </a:t>
            </a:r>
            <a:endParaRPr lang="it-IT"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
        <p:nvSpPr>
          <p:cNvPr id="3" name="Segnaposto contenuto 2"/>
          <p:cNvSpPr>
            <a:spLocks noGrp="1"/>
          </p:cNvSpPr>
          <p:nvPr>
            <p:ph sz="half" idx="1"/>
          </p:nvPr>
        </p:nvSpPr>
        <p:spPr>
          <a:xfrm>
            <a:off x="457200" y="1285860"/>
            <a:ext cx="4038600" cy="5143536"/>
          </a:xfrm>
        </p:spPr>
        <p:txBody>
          <a:bodyPr>
            <a:noAutofit/>
          </a:bodyPr>
          <a:lstStyle/>
          <a:p>
            <a:pPr algn="just"/>
            <a:r>
              <a:rPr lang="it-IT" sz="1600" dirty="0" smtClean="0"/>
              <a:t>La discriminazione della donna nella società civile era evidente già nell’età antica: la condizione di subalternità  in alcune </a:t>
            </a:r>
            <a:r>
              <a:rPr lang="it-IT" sz="1600" b="1" dirty="0" err="1" smtClean="0"/>
              <a:t>poleis</a:t>
            </a:r>
            <a:r>
              <a:rPr lang="it-IT" sz="1600" b="1" dirty="0" smtClean="0"/>
              <a:t> greche </a:t>
            </a:r>
            <a:r>
              <a:rPr lang="it-IT" sz="1600" dirty="0" smtClean="0"/>
              <a:t>era evidente dalla loro </a:t>
            </a:r>
            <a:r>
              <a:rPr lang="it-IT" sz="1600" b="1" dirty="0" smtClean="0">
                <a:solidFill>
                  <a:srgbClr val="9900CC"/>
                </a:solidFill>
              </a:rPr>
              <a:t>esclusione dalla vita politica,sociale e culturale</a:t>
            </a:r>
            <a:r>
              <a:rPr lang="it-IT" sz="1600" dirty="0" smtClean="0"/>
              <a:t>; era priva dei diritti riconosciuti agli uomini liberi, in famiglia era relegata nel </a:t>
            </a:r>
            <a:r>
              <a:rPr lang="it-IT" sz="1600" b="1" dirty="0" smtClean="0">
                <a:solidFill>
                  <a:srgbClr val="9900CC"/>
                </a:solidFill>
              </a:rPr>
              <a:t>gineceo</a:t>
            </a:r>
            <a:r>
              <a:rPr lang="it-IT" sz="1600" dirty="0" smtClean="0"/>
              <a:t> ed era sottoposta  all’autorità del padre e, poi, del marito. </a:t>
            </a:r>
            <a:r>
              <a:rPr lang="it-IT" sz="1600" b="1" dirty="0" smtClean="0"/>
              <a:t>Per i latini </a:t>
            </a:r>
            <a:r>
              <a:rPr lang="it-IT" sz="1600" dirty="0" smtClean="0"/>
              <a:t>la donna doveva  passare la vita seduta in casa a filare la lana   e , su di lei, nelle età più antiche, il pater </a:t>
            </a:r>
            <a:r>
              <a:rPr lang="it-IT" sz="1600" dirty="0" err="1" smtClean="0"/>
              <a:t>familias</a:t>
            </a:r>
            <a:r>
              <a:rPr lang="it-IT" sz="1600" dirty="0" smtClean="0"/>
              <a:t>  aveva il diritto di vita e di morte.  Molto diversa  era la condizione sociale della donna nella civiltà etrusca . </a:t>
            </a:r>
            <a:r>
              <a:rPr lang="it-IT" sz="1600" b="1" dirty="0" smtClean="0"/>
              <a:t>La donna etrusca,</a:t>
            </a:r>
            <a:r>
              <a:rPr lang="it-IT" sz="1600" dirty="0" smtClean="0"/>
              <a:t>infatti,  viveva pienamente, assisteva alle danze e ai giochi;e poteva partecipare ai banchetti  insieme al proprio uomo; era inoltre istruita e vestiva in modo spregiudicato</a:t>
            </a:r>
            <a:br>
              <a:rPr lang="it-IT" sz="1600" dirty="0" smtClean="0"/>
            </a:br>
            <a:endParaRPr lang="it-IT" sz="1600" dirty="0"/>
          </a:p>
        </p:txBody>
      </p:sp>
      <p:pic>
        <p:nvPicPr>
          <p:cNvPr id="5" name="Segnaposto contenuto 4" descr="donna etrusca.jpg"/>
          <p:cNvPicPr>
            <a:picLocks noGrp="1" noChangeAspect="1"/>
          </p:cNvPicPr>
          <p:nvPr>
            <p:ph sz="half" idx="2"/>
          </p:nvPr>
        </p:nvPicPr>
        <p:blipFill>
          <a:blip r:embed="rId2"/>
          <a:stretch>
            <a:fillRect/>
          </a:stretch>
        </p:blipFill>
        <p:spPr>
          <a:xfrm>
            <a:off x="5391944" y="2919412"/>
            <a:ext cx="2571750" cy="1781175"/>
          </a:xfrm>
        </p:spPr>
      </p:pic>
      <p:pic>
        <p:nvPicPr>
          <p:cNvPr id="18435" name="Picture 3" descr="C:\Users\patrizia\Pictures\Saved Pictures\donna greca.jpg"/>
          <p:cNvPicPr>
            <a:picLocks noChangeAspect="1" noChangeArrowheads="1"/>
          </p:cNvPicPr>
          <p:nvPr/>
        </p:nvPicPr>
        <p:blipFill>
          <a:blip r:embed="rId3"/>
          <a:srcRect/>
          <a:stretch>
            <a:fillRect/>
          </a:stretch>
        </p:blipFill>
        <p:spPr bwMode="auto">
          <a:xfrm>
            <a:off x="5072066" y="1071546"/>
            <a:ext cx="3371850" cy="214314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214290"/>
            <a:ext cx="7215238" cy="714380"/>
          </a:xfrm>
        </p:spPr>
        <p:txBody>
          <a:bodyPr>
            <a:normAutofit fontScale="90000"/>
          </a:bodyPr>
          <a:lstStyle/>
          <a:p>
            <a:r>
              <a:rPr lang="it-IT"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LA DONNA NEL MEDIOEVO</a:t>
            </a:r>
            <a:endParaRPr lang="it-IT" dirty="0">
              <a:solidFill>
                <a:srgbClr val="00B050"/>
              </a:solidFill>
            </a:endParaRPr>
          </a:p>
        </p:txBody>
      </p:sp>
      <p:sp>
        <p:nvSpPr>
          <p:cNvPr id="9" name="Segnaposto contenuto 8"/>
          <p:cNvSpPr>
            <a:spLocks noGrp="1"/>
          </p:cNvSpPr>
          <p:nvPr>
            <p:ph sz="half" idx="1"/>
          </p:nvPr>
        </p:nvSpPr>
        <p:spPr>
          <a:xfrm>
            <a:off x="500034" y="928670"/>
            <a:ext cx="4000528" cy="5572164"/>
          </a:xfrm>
        </p:spPr>
        <p:txBody>
          <a:bodyPr>
            <a:noAutofit/>
          </a:bodyPr>
          <a:lstStyle/>
          <a:p>
            <a:pPr algn="just"/>
            <a:r>
              <a:rPr lang="it-IT" sz="1800" dirty="0" smtClean="0"/>
              <a:t>Anche nel Medioevo la donna veniva  considerata una </a:t>
            </a:r>
            <a:r>
              <a:rPr lang="it-IT" sz="1800" b="1" dirty="0" smtClean="0"/>
              <a:t>creatura</a:t>
            </a:r>
            <a:r>
              <a:rPr lang="it-IT" sz="1800" dirty="0" smtClean="0"/>
              <a:t> </a:t>
            </a:r>
            <a:r>
              <a:rPr lang="it-IT" sz="1800" b="1" dirty="0" smtClean="0"/>
              <a:t>subalterna</a:t>
            </a:r>
            <a:r>
              <a:rPr lang="it-IT" sz="1800" dirty="0" smtClean="0"/>
              <a:t>,dedita solo alla casa e alla religione; in giovane età, quando non era mandata in convento, era data  in sposa ad un uomo prescelto dal genitore anche senza il suo consenso e, una volta maritata, poteva essere ripudiata in caso di adulterio o di sterilità. Era inoltre considerata una </a:t>
            </a:r>
            <a:r>
              <a:rPr lang="it-IT" sz="1800" b="1" dirty="0" smtClean="0"/>
              <a:t>creatura fragile </a:t>
            </a:r>
            <a:r>
              <a:rPr lang="it-IT" sz="1800" dirty="0" smtClean="0"/>
              <a:t>moralmente e, quindi, facile preda persino del </a:t>
            </a:r>
            <a:r>
              <a:rPr lang="it-IT" sz="1800" b="1" dirty="0" smtClean="0">
                <a:solidFill>
                  <a:srgbClr val="C00000"/>
                </a:solidFill>
              </a:rPr>
              <a:t>demonio</a:t>
            </a:r>
            <a:r>
              <a:rPr lang="it-IT" sz="1800" dirty="0" smtClean="0"/>
              <a:t> ; il mondo medievale oscillava, insomma,  tra l’immagine della </a:t>
            </a:r>
            <a:r>
              <a:rPr lang="it-IT" sz="1800" b="1" dirty="0" smtClean="0">
                <a:solidFill>
                  <a:srgbClr val="92D050"/>
                </a:solidFill>
              </a:rPr>
              <a:t>donna angelicata </a:t>
            </a:r>
            <a:r>
              <a:rPr lang="it-IT" sz="1800" dirty="0" smtClean="0"/>
              <a:t>di dantesca memoria e quella della </a:t>
            </a:r>
            <a:r>
              <a:rPr lang="it-IT" sz="1800" b="1" dirty="0" smtClean="0">
                <a:solidFill>
                  <a:srgbClr val="92D050"/>
                </a:solidFill>
              </a:rPr>
              <a:t>strega</a:t>
            </a:r>
            <a:r>
              <a:rPr lang="it-IT" sz="1800" dirty="0" smtClean="0">
                <a:solidFill>
                  <a:srgbClr val="92D050"/>
                </a:solidFill>
              </a:rPr>
              <a:t> </a:t>
            </a:r>
            <a:r>
              <a:rPr lang="it-IT" sz="1800" dirty="0" smtClean="0"/>
              <a:t>legata al mondo diabolico e , per questo, condannata ad  essere processata,  torturata e </a:t>
            </a:r>
            <a:r>
              <a:rPr lang="it-IT" sz="1800" b="1" dirty="0" smtClean="0"/>
              <a:t>arsa viva </a:t>
            </a:r>
            <a:r>
              <a:rPr lang="it-IT" sz="1800" dirty="0" smtClean="0"/>
              <a:t>in una pubblica piazza</a:t>
            </a:r>
            <a:endParaRPr lang="it-IT" sz="1800" dirty="0"/>
          </a:p>
        </p:txBody>
      </p:sp>
      <p:pic>
        <p:nvPicPr>
          <p:cNvPr id="10" name="Segnaposto contenuto 9" descr="lovesembrace72_2(1).jpg"/>
          <p:cNvPicPr>
            <a:picLocks noGrp="1" noChangeAspect="1"/>
          </p:cNvPicPr>
          <p:nvPr>
            <p:ph sz="half" idx="2"/>
          </p:nvPr>
        </p:nvPicPr>
        <p:blipFill>
          <a:blip r:embed="rId2"/>
          <a:stretch>
            <a:fillRect/>
          </a:stretch>
        </p:blipFill>
        <p:spPr>
          <a:xfrm>
            <a:off x="5072066" y="1428736"/>
            <a:ext cx="3571900" cy="2571768"/>
          </a:xfrm>
        </p:spPr>
      </p:pic>
      <p:pic>
        <p:nvPicPr>
          <p:cNvPr id="19458" name="Picture 2" descr="Risultati immagini per roghi di streghe"/>
          <p:cNvPicPr>
            <a:picLocks noChangeAspect="1" noChangeArrowheads="1"/>
          </p:cNvPicPr>
          <p:nvPr/>
        </p:nvPicPr>
        <p:blipFill>
          <a:blip r:embed="rId3"/>
          <a:srcRect/>
          <a:stretch>
            <a:fillRect/>
          </a:stretch>
        </p:blipFill>
        <p:spPr bwMode="auto">
          <a:xfrm>
            <a:off x="5643570" y="4357694"/>
            <a:ext cx="2409825" cy="2181228"/>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wipe(down)">
                                      <p:cBhvr>
                                        <p:cTn id="12"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5543560" cy="4905396"/>
          </a:xfrm>
        </p:spPr>
        <p:txBody>
          <a:bodyPr>
            <a:normAutofit/>
          </a:bodyPr>
          <a:lstStyle/>
          <a:p>
            <a:pPr algn="just"/>
            <a:r>
              <a:rPr lang="it-IT" sz="1800" dirty="0" smtClean="0"/>
              <a:t>Durante il Cinquecento e il Seicento la condizione della donna rimase, per alcuni versi, sostanzialmente immutata: le giovani nobildonne infatti venivano sposate per stabilire alleanze o condannate ad una vita di clausura  per non disperdere il patrimonio. Solo nell’età matura potevano disporre liberamente della propria libertà  e delle proprie  sostanze, dedicandosi a interessi culturali   : molte di loro si riunivano nei salotti  dove discutevano, con gli uomini, di poesie e letteratura; altre  promossero addirittura il mecenatismo, come </a:t>
            </a:r>
            <a:r>
              <a:rPr lang="it-IT" sz="1800" b="1" dirty="0" smtClean="0">
                <a:solidFill>
                  <a:schemeClr val="accent5">
                    <a:lumMod val="50000"/>
                  </a:schemeClr>
                </a:solidFill>
              </a:rPr>
              <a:t>Isabella d’Este </a:t>
            </a:r>
            <a:r>
              <a:rPr lang="it-IT" sz="1800" dirty="0" smtClean="0"/>
              <a:t>a Mantova. Anche nella vita politica, il Seicento ci offre esempi di donne illustri: ricordiamo </a:t>
            </a:r>
            <a:r>
              <a:rPr lang="it-IT" sz="1800" b="1" dirty="0" smtClean="0">
                <a:solidFill>
                  <a:schemeClr val="accent5">
                    <a:lumMod val="50000"/>
                  </a:schemeClr>
                </a:solidFill>
              </a:rPr>
              <a:t>Elisabetta I d’Inghilterra, regina “single”, </a:t>
            </a:r>
            <a:r>
              <a:rPr lang="it-IT" sz="1800" dirty="0" smtClean="0"/>
              <a:t>simbolo del rinascimento inglese , e </a:t>
            </a:r>
            <a:r>
              <a:rPr lang="it-IT" sz="1800" b="1" dirty="0" smtClean="0">
                <a:solidFill>
                  <a:schemeClr val="accent5">
                    <a:lumMod val="50000"/>
                  </a:schemeClr>
                </a:solidFill>
              </a:rPr>
              <a:t>Caterina de’Medici, </a:t>
            </a:r>
            <a:r>
              <a:rPr lang="it-IT" sz="1800" dirty="0" smtClean="0"/>
              <a:t>tanto abile in campo politico quanto colta .</a:t>
            </a:r>
            <a:endParaRPr lang="it-IT" sz="1800" dirty="0"/>
          </a:p>
        </p:txBody>
      </p:sp>
      <p:sp>
        <p:nvSpPr>
          <p:cNvPr id="2" name="Titolo 1"/>
          <p:cNvSpPr>
            <a:spLocks noGrp="1"/>
          </p:cNvSpPr>
          <p:nvPr>
            <p:ph type="title"/>
          </p:nvPr>
        </p:nvSpPr>
        <p:spPr>
          <a:xfrm>
            <a:off x="1785918" y="272545"/>
            <a:ext cx="6429420" cy="933472"/>
          </a:xfrm>
          <a:noFill/>
        </p:spPr>
        <p:txBody>
          <a:bodyPr/>
          <a:lstStyle/>
          <a:p>
            <a:r>
              <a:rPr lang="it-IT" b="1" dirty="0" smtClean="0">
                <a:solidFill>
                  <a:schemeClr val="accent5">
                    <a:lumMod val="50000"/>
                  </a:schemeClr>
                </a:solidFill>
              </a:rPr>
              <a:t>DONNE ALLA RIBALTA</a:t>
            </a:r>
            <a:endParaRPr lang="it-IT" b="1" dirty="0">
              <a:solidFill>
                <a:schemeClr val="accent5">
                  <a:lumMod val="50000"/>
                </a:schemeClr>
              </a:solidFill>
            </a:endParaRPr>
          </a:p>
        </p:txBody>
      </p:sp>
      <p:sp>
        <p:nvSpPr>
          <p:cNvPr id="32770" name="AutoShape 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2"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2776" name="Picture 8" descr="Risultati immagini per elisabetta I"/>
          <p:cNvPicPr>
            <a:picLocks noChangeAspect="1" noChangeArrowheads="1"/>
          </p:cNvPicPr>
          <p:nvPr/>
        </p:nvPicPr>
        <p:blipFill>
          <a:blip r:embed="rId2" cstate="print"/>
          <a:srcRect/>
          <a:stretch>
            <a:fillRect/>
          </a:stretch>
        </p:blipFill>
        <p:spPr bwMode="auto">
          <a:xfrm>
            <a:off x="6357950" y="1571612"/>
            <a:ext cx="1857388" cy="2144700"/>
          </a:xfrm>
          <a:prstGeom prst="rect">
            <a:avLst/>
          </a:prstGeom>
          <a:noFill/>
        </p:spPr>
      </p:pic>
      <p:sp>
        <p:nvSpPr>
          <p:cNvPr id="9" name="Rettangolo 8"/>
          <p:cNvSpPr/>
          <p:nvPr/>
        </p:nvSpPr>
        <p:spPr>
          <a:xfrm>
            <a:off x="6643702" y="4429132"/>
            <a:ext cx="1557342"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778" name="Picture 10" descr="Risultati immagini per donna del seicento"/>
          <p:cNvPicPr>
            <a:picLocks noChangeAspect="1" noChangeArrowheads="1"/>
          </p:cNvPicPr>
          <p:nvPr/>
        </p:nvPicPr>
        <p:blipFill>
          <a:blip r:embed="rId3"/>
          <a:srcRect/>
          <a:stretch>
            <a:fillRect/>
          </a:stretch>
        </p:blipFill>
        <p:spPr bwMode="auto">
          <a:xfrm>
            <a:off x="6500826" y="3929066"/>
            <a:ext cx="1828800" cy="2495551"/>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7158" y="1000108"/>
            <a:ext cx="5043494" cy="4572000"/>
          </a:xfrm>
        </p:spPr>
        <p:txBody>
          <a:bodyPr>
            <a:noAutofit/>
          </a:bodyPr>
          <a:lstStyle/>
          <a:p>
            <a:pPr algn="just"/>
            <a:r>
              <a:rPr lang="it-IT" sz="1600" dirty="0" smtClean="0"/>
              <a:t>E’ forse </a:t>
            </a:r>
            <a:r>
              <a:rPr lang="it-IT" sz="1600" b="1" dirty="0" smtClean="0">
                <a:solidFill>
                  <a:srgbClr val="C00000"/>
                </a:solidFill>
              </a:rPr>
              <a:t>il </a:t>
            </a:r>
            <a:r>
              <a:rPr lang="it-IT" sz="1600" b="1" i="1" dirty="0" smtClean="0">
                <a:solidFill>
                  <a:srgbClr val="C00000"/>
                </a:solidFill>
              </a:rPr>
              <a:t>Settecento </a:t>
            </a:r>
            <a:r>
              <a:rPr lang="it-IT" sz="1600" dirty="0" smtClean="0"/>
              <a:t>il</a:t>
            </a:r>
            <a:r>
              <a:rPr lang="it-IT" sz="1600" dirty="0" smtClean="0">
                <a:solidFill>
                  <a:srgbClr val="FF6600"/>
                </a:solidFill>
              </a:rPr>
              <a:t> </a:t>
            </a:r>
            <a:r>
              <a:rPr lang="it-IT" sz="1600" dirty="0" smtClean="0"/>
              <a:t>secolo in cui apparvero sulla scena europea figure femminili in posizione di rilievo  , che tentarono di modificare la realtà utilizzando le proprie capacità. Tra queste </a:t>
            </a:r>
            <a:r>
              <a:rPr lang="it-IT" sz="1600" b="1" dirty="0" smtClean="0">
                <a:solidFill>
                  <a:srgbClr val="C00000"/>
                </a:solidFill>
              </a:rPr>
              <a:t>MARIA</a:t>
            </a:r>
            <a:r>
              <a:rPr lang="it-IT" sz="1600" dirty="0" smtClean="0">
                <a:solidFill>
                  <a:srgbClr val="FF6600"/>
                </a:solidFill>
              </a:rPr>
              <a:t> </a:t>
            </a:r>
            <a:r>
              <a:rPr lang="it-IT" sz="1600" b="1" dirty="0" smtClean="0">
                <a:solidFill>
                  <a:srgbClr val="C00000"/>
                </a:solidFill>
              </a:rPr>
              <a:t>TERESA </a:t>
            </a:r>
            <a:r>
              <a:rPr lang="it-IT" sz="1600" b="1" dirty="0" err="1" smtClean="0">
                <a:solidFill>
                  <a:srgbClr val="C00000"/>
                </a:solidFill>
              </a:rPr>
              <a:t>D’AUSTRIA</a:t>
            </a:r>
            <a:r>
              <a:rPr lang="it-IT" sz="1600" b="1" dirty="0" smtClean="0">
                <a:solidFill>
                  <a:srgbClr val="C00000"/>
                </a:solidFill>
              </a:rPr>
              <a:t>  </a:t>
            </a:r>
            <a:r>
              <a:rPr lang="it-IT" sz="1600" dirty="0" smtClean="0"/>
              <a:t>che, accogliendo le idee illuministe, operò una politica di riforme. Parlando della donna del ‘700, viene subito in mente l’immagine di questa </a:t>
            </a:r>
            <a:r>
              <a:rPr lang="it-IT" sz="1800" dirty="0" smtClean="0"/>
              <a:t>f</a:t>
            </a:r>
            <a:r>
              <a:rPr lang="it-IT" sz="1600" dirty="0" smtClean="0"/>
              <a:t>igura al centro del </a:t>
            </a:r>
            <a:r>
              <a:rPr lang="it-IT" sz="1600" b="1" dirty="0" smtClean="0">
                <a:solidFill>
                  <a:srgbClr val="C00000"/>
                </a:solidFill>
              </a:rPr>
              <a:t>salotto</a:t>
            </a:r>
            <a:r>
              <a:rPr lang="it-IT" sz="1600" dirty="0" smtClean="0">
                <a:solidFill>
                  <a:srgbClr val="FF6600"/>
                </a:solidFill>
              </a:rPr>
              <a:t>,</a:t>
            </a:r>
            <a:r>
              <a:rPr lang="it-IT" sz="1600" dirty="0" smtClean="0"/>
              <a:t> circondata da nobili, letterati, borghesi e uomini di scienza e questo può considerarsi come uno dei primi segni dell’evoluzione nei rapporti fra i due sessi.</a:t>
            </a:r>
            <a:br>
              <a:rPr lang="it-IT" sz="1600" dirty="0" smtClean="0"/>
            </a:br>
            <a:r>
              <a:rPr lang="it-IT" sz="1600" dirty="0" smtClean="0"/>
              <a:t>Per quanto riguarda invece le donne dei ceti popolari, queste erano  sempre in prima fila nelle sommosse e saranno al fianco dei propri uomini a combattere anche allo scoppio della Rivoluzione francese. La donna che incarnò maggiormente gli ideali femminili della Rivoluzione fu  </a:t>
            </a:r>
            <a:r>
              <a:rPr lang="it-IT" sz="1600" b="1" dirty="0" smtClean="0">
                <a:solidFill>
                  <a:srgbClr val="C00000"/>
                </a:solidFill>
              </a:rPr>
              <a:t>OLYMPES DE GOUGES</a:t>
            </a:r>
            <a:r>
              <a:rPr lang="it-IT" sz="1600" dirty="0" smtClean="0"/>
              <a:t>, scrittrice e </a:t>
            </a:r>
            <a:r>
              <a:rPr lang="it-IT" sz="1600" dirty="0" err="1" smtClean="0"/>
              <a:t>giornalita</a:t>
            </a:r>
            <a:r>
              <a:rPr lang="it-IT" sz="1600" dirty="0" smtClean="0"/>
              <a:t>  che vide in questo straordinario evento che sosteneva i diritti dell’uomo, anche l’occasione per </a:t>
            </a:r>
            <a:r>
              <a:rPr lang="it-IT" sz="1600" b="1" dirty="0" smtClean="0">
                <a:solidFill>
                  <a:srgbClr val="C00000"/>
                </a:solidFill>
              </a:rPr>
              <a:t>affermare l’uguaglianza di genere. </a:t>
            </a:r>
            <a:endParaRPr lang="it-IT" sz="1600" b="1" dirty="0">
              <a:solidFill>
                <a:srgbClr val="C00000"/>
              </a:solidFill>
            </a:endParaRPr>
          </a:p>
        </p:txBody>
      </p:sp>
      <p:sp>
        <p:nvSpPr>
          <p:cNvPr id="3" name="Titolo 2"/>
          <p:cNvSpPr>
            <a:spLocks noGrp="1"/>
          </p:cNvSpPr>
          <p:nvPr>
            <p:ph type="title"/>
          </p:nvPr>
        </p:nvSpPr>
        <p:spPr>
          <a:xfrm>
            <a:off x="642910" y="357166"/>
            <a:ext cx="8229600" cy="585806"/>
          </a:xfrm>
        </p:spPr>
        <p:txBody>
          <a:bodyPr>
            <a:noAutofit/>
          </a:bodyPr>
          <a:lstStyle/>
          <a:p>
            <a:pPr algn="ctr"/>
            <a:r>
              <a:rPr lang="it-IT" sz="3200" dirty="0" smtClean="0">
                <a:solidFill>
                  <a:srgbClr val="C00000"/>
                </a:solidFill>
              </a:rPr>
              <a:t>DONNE TRA CULTURA E LOTTA POLITICA</a:t>
            </a:r>
            <a:endParaRPr lang="it-IT" sz="3200" dirty="0">
              <a:solidFill>
                <a:srgbClr val="C00000"/>
              </a:solidFill>
            </a:endParaRPr>
          </a:p>
        </p:txBody>
      </p:sp>
      <p:pic>
        <p:nvPicPr>
          <p:cNvPr id="34818" name="Picture 2" descr="Risultati immagini per donne nel settecento"/>
          <p:cNvPicPr>
            <a:picLocks noChangeAspect="1" noChangeArrowheads="1"/>
          </p:cNvPicPr>
          <p:nvPr/>
        </p:nvPicPr>
        <p:blipFill>
          <a:blip r:embed="rId2"/>
          <a:srcRect/>
          <a:stretch>
            <a:fillRect/>
          </a:stretch>
        </p:blipFill>
        <p:spPr bwMode="auto">
          <a:xfrm>
            <a:off x="5715008" y="1500174"/>
            <a:ext cx="3000396" cy="2000264"/>
          </a:xfrm>
          <a:prstGeom prst="rect">
            <a:avLst/>
          </a:prstGeom>
          <a:noFill/>
        </p:spPr>
      </p:pic>
      <p:pic>
        <p:nvPicPr>
          <p:cNvPr id="34824" name="Picture 8" descr="https://ragazzedimezzastagione.files.wordpress.com/2015/10/olympe2.jpg"/>
          <p:cNvPicPr>
            <a:picLocks noChangeAspect="1" noChangeArrowheads="1"/>
          </p:cNvPicPr>
          <p:nvPr/>
        </p:nvPicPr>
        <p:blipFill>
          <a:blip r:embed="rId3"/>
          <a:srcRect/>
          <a:stretch>
            <a:fillRect/>
          </a:stretch>
        </p:blipFill>
        <p:spPr bwMode="auto">
          <a:xfrm>
            <a:off x="5548081" y="3860418"/>
            <a:ext cx="3024447" cy="2283226"/>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4"/>
                                        </p:tgtEl>
                                        <p:attrNameLst>
                                          <p:attrName>style.visibility</p:attrName>
                                        </p:attrNameLst>
                                      </p:cBhvr>
                                      <p:to>
                                        <p:strVal val="visible"/>
                                      </p:to>
                                    </p:set>
                                    <p:anim calcmode="lin" valueType="num">
                                      <p:cBhvr additive="base">
                                        <p:cTn id="13" dur="500" fill="hold"/>
                                        <p:tgtEl>
                                          <p:spTgt spid="34824"/>
                                        </p:tgtEl>
                                        <p:attrNameLst>
                                          <p:attrName>ppt_x</p:attrName>
                                        </p:attrNameLst>
                                      </p:cBhvr>
                                      <p:tavLst>
                                        <p:tav tm="0">
                                          <p:val>
                                            <p:strVal val="#ppt_x"/>
                                          </p:val>
                                        </p:tav>
                                        <p:tav tm="100000">
                                          <p:val>
                                            <p:strVal val="#ppt_x"/>
                                          </p:val>
                                        </p:tav>
                                      </p:tavLst>
                                    </p:anim>
                                    <p:anim calcmode="lin" valueType="num">
                                      <p:cBhvr additive="base">
                                        <p:cTn id="14"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12127</TotalTime>
  <Words>2011</Words>
  <Application>Microsoft Office PowerPoint</Application>
  <PresentationFormat>Presentazione su schermo (4:3)</PresentationFormat>
  <Paragraphs>132</Paragraphs>
  <Slides>30</Slides>
  <Notes>1</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Carta</vt:lpstr>
      <vt:lpstr>PARITÀ  DI GENERE: SE NON ORA, QUANDO?</vt:lpstr>
      <vt:lpstr>“ T UTTI I CITTADINI HANNO PA RI DIGNITÀ SOCIALE E SONO UGUALI DAVANTI ALLA LEGGE SENZA DISTINZIONE  DI  SESSO,   DI RAZZA, DI LINGUA, DI RELIGIONE, DI OPINIONI POLITICHE, DI CONDIZIONI PERSONALI E SOCIALI.” Art. 3 della Costituzione italiana</vt:lpstr>
      <vt:lpstr>FILM, LIBRI E POESIE PER SCOPRIRE IL MERAVIGLIOSO MONDO FEMMINILE</vt:lpstr>
      <vt:lpstr>La lotta per l’emancipazione femminile ha avuto un lieto fine?</vt:lpstr>
      <vt:lpstr>BASTA  CON GLI STEREOTIPI DI GENERE!</vt:lpstr>
      <vt:lpstr>LA CONDIZIONE DELLA DONNA  NELL’ETA’  ANTICA </vt:lpstr>
      <vt:lpstr>LA DONNA NEL MEDIOEVO</vt:lpstr>
      <vt:lpstr>DONNE ALLA RIBALTA</vt:lpstr>
      <vt:lpstr>DONNE TRA CULTURA E LOTTA POLITICA</vt:lpstr>
      <vt:lpstr>LA PIU’ RIVOLUZIONARIA TRA I RIVOLUZIONARI !</vt:lpstr>
      <vt:lpstr>VOTES  FOR WOMEN!</vt:lpstr>
      <vt:lpstr>LA DONNA OPERAIA</vt:lpstr>
      <vt:lpstr> LA DONNA TRA LE DUE GUERRE</vt:lpstr>
      <vt:lpstr> </vt:lpstr>
      <vt:lpstr>Diapositiva 15</vt:lpstr>
      <vt:lpstr>Diapositiva 16</vt:lpstr>
      <vt:lpstr>Diapositiva 17</vt:lpstr>
      <vt:lpstr>Diapositiva 18</vt:lpstr>
      <vt:lpstr>DEDICATO A VOI, CHE CE L’AVETE FATTA!</vt:lpstr>
      <vt:lpstr>TINA ANSELMI (1927-2016) </vt:lpstr>
      <vt:lpstr>LINA MERLIN (1887-1979)</vt:lpstr>
      <vt:lpstr>EMMA BONINO (1948)</vt:lpstr>
      <vt:lpstr>LAURA BOLDRINI (1961)</vt:lpstr>
      <vt:lpstr>VIRGINIA RAGGI(1978)</vt:lpstr>
      <vt:lpstr>GOLDA  MEIR(1898-1978)</vt:lpstr>
      <vt:lpstr> AUNG SAN SUU KYI (1945)</vt:lpstr>
      <vt:lpstr>WANGARI  MAATHAI(1940-2011)</vt:lpstr>
      <vt:lpstr>MARGARET  THATCHER(1925-2013)</vt:lpstr>
      <vt:lpstr>SIAMO QUESTO ,  E MOLTO ALTRO…!</vt:lpstr>
      <vt:lpstr>FINE…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patrizia</dc:creator>
  <cp:lastModifiedBy>patrizia</cp:lastModifiedBy>
  <cp:revision>297</cp:revision>
  <dcterms:created xsi:type="dcterms:W3CDTF">2018-05-11T20:17:58Z</dcterms:created>
  <dcterms:modified xsi:type="dcterms:W3CDTF">2018-05-24T16:22:14Z</dcterms:modified>
</cp:coreProperties>
</file>